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12"/>
  </p:notesMasterIdLst>
  <p:sldIdLst>
    <p:sldId id="275" r:id="rId2"/>
    <p:sldId id="257" r:id="rId3"/>
    <p:sldId id="258" r:id="rId4"/>
    <p:sldId id="259" r:id="rId5"/>
    <p:sldId id="263" r:id="rId6"/>
    <p:sldId id="260" r:id="rId7"/>
    <p:sldId id="264" r:id="rId8"/>
    <p:sldId id="265" r:id="rId9"/>
    <p:sldId id="267"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47" autoAdjust="0"/>
    <p:restoredTop sz="74695" autoAdjust="0"/>
  </p:normalViewPr>
  <p:slideViewPr>
    <p:cSldViewPr snapToGrid="0">
      <p:cViewPr varScale="1">
        <p:scale>
          <a:sx n="78" d="100"/>
          <a:sy n="78" d="100"/>
        </p:scale>
        <p:origin x="208"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60115C-857D-45DD-B5C3-15C250D7DD5B}" type="datetimeFigureOut">
              <a:rPr lang="en-AU" smtClean="0"/>
              <a:t>27/11/2024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C76D6-019D-45DF-A328-0517DC53BB56}" type="slidenum">
              <a:rPr lang="en-AU" smtClean="0"/>
              <a:t>‹#›</a:t>
            </a:fld>
            <a:endParaRPr lang="en-AU"/>
          </a:p>
        </p:txBody>
      </p:sp>
    </p:spTree>
    <p:extLst>
      <p:ext uri="{BB962C8B-B14F-4D97-AF65-F5344CB8AC3E}">
        <p14:creationId xmlns:p14="http://schemas.microsoft.com/office/powerpoint/2010/main" val="641198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BC76D6-019D-45DF-A328-0517DC53BB56}" type="slidenum">
              <a:rPr lang="en-AU" smtClean="0"/>
              <a:t>2</a:t>
            </a:fld>
            <a:endParaRPr lang="en-AU"/>
          </a:p>
        </p:txBody>
      </p:sp>
    </p:spTree>
    <p:extLst>
      <p:ext uri="{BB962C8B-B14F-4D97-AF65-F5344CB8AC3E}">
        <p14:creationId xmlns:p14="http://schemas.microsoft.com/office/powerpoint/2010/main" val="137497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EBC76D6-019D-45DF-A328-0517DC53BB56}" type="slidenum">
              <a:rPr lang="en-AU" smtClean="0"/>
              <a:t>3</a:t>
            </a:fld>
            <a:endParaRPr lang="en-AU"/>
          </a:p>
        </p:txBody>
      </p:sp>
    </p:spTree>
    <p:extLst>
      <p:ext uri="{BB962C8B-B14F-4D97-AF65-F5344CB8AC3E}">
        <p14:creationId xmlns:p14="http://schemas.microsoft.com/office/powerpoint/2010/main" val="3064625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75"/>
              </a:lnSpc>
            </a:pPr>
            <a:r>
              <a:rPr lang="en-US" b="0" i="0" dirty="0">
                <a:solidFill>
                  <a:srgbClr val="000000"/>
                </a:solidFill>
                <a:effectLst/>
                <a:latin typeface="Poppins" panose="00000500000000000000" pitchFamily="2" charset="0"/>
              </a:rPr>
              <a:t>Cardiorespiratory arrest may occur as the end result of a wide variety of conditions in infants and children. In the paediatric population, cardiorespiratory arrest is more often secondary to respiratory (</a:t>
            </a:r>
            <a:r>
              <a:rPr lang="en-US" b="0" i="0" dirty="0" err="1">
                <a:solidFill>
                  <a:srgbClr val="000000"/>
                </a:solidFill>
                <a:effectLst/>
                <a:latin typeface="Poppins" panose="00000500000000000000" pitchFamily="2" charset="0"/>
              </a:rPr>
              <a:t>eg.</a:t>
            </a:r>
            <a:r>
              <a:rPr lang="en-US" b="0" i="0" dirty="0">
                <a:solidFill>
                  <a:srgbClr val="000000"/>
                </a:solidFill>
                <a:effectLst/>
                <a:latin typeface="Poppins" panose="00000500000000000000" pitchFamily="2" charset="0"/>
              </a:rPr>
              <a:t> hypoxaemia secondary to respiratory infection, trauma, drowning or poisoning) or circulatory failure (</a:t>
            </a:r>
            <a:r>
              <a:rPr lang="en-US" b="0" i="0" dirty="0" err="1">
                <a:solidFill>
                  <a:srgbClr val="000000"/>
                </a:solidFill>
                <a:effectLst/>
                <a:latin typeface="Poppins" panose="00000500000000000000" pitchFamily="2" charset="0"/>
              </a:rPr>
              <a:t>eg.</a:t>
            </a:r>
            <a:r>
              <a:rPr lang="en-US" b="0" i="0" dirty="0">
                <a:solidFill>
                  <a:srgbClr val="000000"/>
                </a:solidFill>
                <a:effectLst/>
                <a:latin typeface="Poppins" panose="00000500000000000000" pitchFamily="2" charset="0"/>
              </a:rPr>
              <a:t> hypotension secondary to septicemia or trauma) rather than a primary arrest from an arrhythmia.</a:t>
            </a:r>
          </a:p>
          <a:p>
            <a:pPr algn="l">
              <a:lnSpc>
                <a:spcPts val="1875"/>
              </a:lnSpc>
            </a:pPr>
            <a:r>
              <a:rPr lang="en-US" b="0" i="0" dirty="0">
                <a:solidFill>
                  <a:srgbClr val="000000"/>
                </a:solidFill>
                <a:effectLst/>
                <a:latin typeface="Poppins" panose="00000500000000000000" pitchFamily="2" charset="0"/>
              </a:rPr>
              <a:t>The initial cardiac rhythm discovered is usually (85%) asystole or PEA.</a:t>
            </a:r>
            <a:r>
              <a:rPr lang="en-US" b="0" i="0" baseline="30000" dirty="0">
                <a:solidFill>
                  <a:srgbClr val="000000"/>
                </a:solidFill>
                <a:effectLst/>
                <a:latin typeface="Poppins" panose="00000500000000000000" pitchFamily="2" charset="0"/>
              </a:rPr>
              <a:t>8</a:t>
            </a:r>
            <a:r>
              <a:rPr lang="en-US" b="0" i="0" dirty="0">
                <a:solidFill>
                  <a:srgbClr val="000000"/>
                </a:solidFill>
                <a:effectLst/>
                <a:latin typeface="Poppins" panose="00000500000000000000" pitchFamily="2" charset="0"/>
              </a:rPr>
              <a:t> The incidence of ventricular fibrillation or pulseless ventricular tachycardia as the initial rhythm is approximately 15%.</a:t>
            </a:r>
            <a:r>
              <a:rPr lang="en-US" b="0" i="0" baseline="30000" dirty="0">
                <a:solidFill>
                  <a:srgbClr val="000000"/>
                </a:solidFill>
                <a:effectLst/>
                <a:latin typeface="Poppins" panose="00000500000000000000" pitchFamily="2" charset="0"/>
              </a:rPr>
              <a:t>8 </a:t>
            </a:r>
            <a:r>
              <a:rPr lang="en-US" b="0" i="0" dirty="0">
                <a:solidFill>
                  <a:srgbClr val="000000"/>
                </a:solidFill>
                <a:effectLst/>
                <a:latin typeface="Poppins" panose="00000500000000000000" pitchFamily="2" charset="0"/>
              </a:rPr>
              <a:t>Ventricular fibrillation may be present more commonly as the initial presenting rhythm in association with congenital heart conditions, poisoning with cardioactive medications and membrane ion channelopathies such as congenital long QT syndrome. When ventricular fibrillation is encountered later in the course of resuscitation, it is more likely to represent an agonal rhythm. Respiratory arrest may occur alone, but if not treated promptly, it may rapidly progress to cardiac arrest.</a:t>
            </a:r>
          </a:p>
          <a:p>
            <a:pPr algn="l">
              <a:lnSpc>
                <a:spcPts val="1875"/>
              </a:lnSpc>
            </a:pPr>
            <a:endParaRPr lang="en-US" b="0" i="0" dirty="0">
              <a:solidFill>
                <a:srgbClr val="000000"/>
              </a:solidFill>
              <a:effectLst/>
              <a:latin typeface="Poppins" panose="00000500000000000000" pitchFamily="2" charset="0"/>
            </a:endParaRPr>
          </a:p>
        </p:txBody>
      </p:sp>
      <p:sp>
        <p:nvSpPr>
          <p:cNvPr id="4" name="Slide Number Placeholder 3"/>
          <p:cNvSpPr>
            <a:spLocks noGrp="1"/>
          </p:cNvSpPr>
          <p:nvPr>
            <p:ph type="sldNum" sz="quarter" idx="5"/>
          </p:nvPr>
        </p:nvSpPr>
        <p:spPr/>
        <p:txBody>
          <a:bodyPr/>
          <a:lstStyle/>
          <a:p>
            <a:fld id="{0EBC76D6-019D-45DF-A328-0517DC53BB56}" type="slidenum">
              <a:rPr lang="en-AU" smtClean="0"/>
              <a:t>4</a:t>
            </a:fld>
            <a:endParaRPr lang="en-AU"/>
          </a:p>
        </p:txBody>
      </p:sp>
    </p:spTree>
    <p:extLst>
      <p:ext uri="{BB962C8B-B14F-4D97-AF65-F5344CB8AC3E}">
        <p14:creationId xmlns:p14="http://schemas.microsoft.com/office/powerpoint/2010/main" val="6729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When should you switch from neonatal to paediatric life support algorithm</a:t>
            </a:r>
          </a:p>
          <a:p>
            <a:r>
              <a:rPr lang="en-AU" dirty="0"/>
              <a:t>And then when to switch from paediatric to adult life support algorithm</a:t>
            </a:r>
          </a:p>
          <a:p>
            <a:pPr algn="l">
              <a:lnSpc>
                <a:spcPts val="1875"/>
              </a:lnSpc>
            </a:pPr>
            <a:endParaRPr lang="en-US" b="0" i="0" dirty="0">
              <a:solidFill>
                <a:srgbClr val="000000"/>
              </a:solidFill>
              <a:effectLst/>
              <a:latin typeface="Poppins" panose="020B0502040204020203" pitchFamily="2" charset="0"/>
            </a:endParaRPr>
          </a:p>
          <a:p>
            <a:pPr algn="l">
              <a:lnSpc>
                <a:spcPts val="1875"/>
              </a:lnSpc>
            </a:pPr>
            <a:r>
              <a:rPr lang="en-US" b="0" i="0" dirty="0">
                <a:solidFill>
                  <a:srgbClr val="000000"/>
                </a:solidFill>
                <a:effectLst/>
                <a:latin typeface="Poppins" panose="020B0502040204020203" pitchFamily="2" charset="0"/>
              </a:rPr>
              <a:t>Definitions of ‘newborn’, ‘infant’ and ‘child’ are based on combinations of physiology, age and physical size which influence the efficacy and practicality of performing resuscitative techniques.</a:t>
            </a:r>
          </a:p>
          <a:p>
            <a:pPr algn="l">
              <a:lnSpc>
                <a:spcPts val="1875"/>
              </a:lnSpc>
            </a:pPr>
            <a:r>
              <a:rPr lang="en-US" b="0" i="0" dirty="0">
                <a:solidFill>
                  <a:srgbClr val="000000"/>
                </a:solidFill>
                <a:effectLst/>
                <a:latin typeface="Poppins" panose="020B0502040204020203" pitchFamily="2" charset="0"/>
              </a:rPr>
              <a:t>The term ‘newborn’ refers to an infant at the time of birth.</a:t>
            </a:r>
          </a:p>
          <a:p>
            <a:pPr algn="l">
              <a:lnSpc>
                <a:spcPts val="1875"/>
              </a:lnSpc>
            </a:pPr>
            <a:r>
              <a:rPr lang="en-US" b="0" i="0" dirty="0">
                <a:solidFill>
                  <a:srgbClr val="000000"/>
                </a:solidFill>
                <a:effectLst/>
                <a:latin typeface="Poppins" panose="020B0502040204020203" pitchFamily="2" charset="0"/>
              </a:rPr>
              <a:t>From a practical perspective, </a:t>
            </a:r>
          </a:p>
          <a:p>
            <a:pPr algn="l">
              <a:lnSpc>
                <a:spcPts val="1875"/>
              </a:lnSpc>
            </a:pPr>
            <a:r>
              <a:rPr lang="en-US" b="0" i="0" dirty="0">
                <a:solidFill>
                  <a:srgbClr val="000000"/>
                </a:solidFill>
                <a:effectLst/>
                <a:latin typeface="Poppins" panose="020B0502040204020203" pitchFamily="2" charset="0"/>
              </a:rPr>
              <a:t>- If the rescuer believes that the patient is a child, then they should follow paediatric guidelines and adult guidelines should be used for anyone who appears to be an adult. If the patient turns out to be a young adult, it is unlikely that any harm will have been done as the paediatric pattern of cardiorespiratory arrest has been demonstrated to continue into early adulthood.</a:t>
            </a:r>
            <a:r>
              <a:rPr lang="en-US" b="0" i="0" baseline="30000" dirty="0">
                <a:solidFill>
                  <a:srgbClr val="000000"/>
                </a:solidFill>
                <a:effectLst/>
                <a:latin typeface="Poppins" panose="020B0502040204020203" pitchFamily="2" charset="0"/>
              </a:rPr>
              <a:t>7</a:t>
            </a:r>
            <a:endParaRPr lang="en-US" b="0" i="0" dirty="0">
              <a:solidFill>
                <a:srgbClr val="000000"/>
              </a:solidFill>
              <a:effectLst/>
              <a:latin typeface="Poppins" panose="020B0502040204020203" pitchFamily="2" charset="0"/>
            </a:endParaRPr>
          </a:p>
          <a:p>
            <a:pPr algn="l">
              <a:lnSpc>
                <a:spcPts val="1875"/>
              </a:lnSpc>
            </a:pPr>
            <a:r>
              <a:rPr lang="en-US" b="0" i="0" dirty="0">
                <a:solidFill>
                  <a:srgbClr val="000000"/>
                </a:solidFill>
                <a:effectLst/>
                <a:latin typeface="Poppins" panose="020B0502040204020203" pitchFamily="2" charset="0"/>
              </a:rPr>
              <a:t>- The exact age at which paediatric techniques, particularly the compression-ventilation ratio, should replace those used for newborns is not certain, especially for small premature infants. Infants whose cardiorespiratory physiology is in transition from an intra-uterine environment at birth to several hours after birth (</a:t>
            </a:r>
            <a:r>
              <a:rPr lang="en-US" b="0" i="0" dirty="0" err="1">
                <a:solidFill>
                  <a:srgbClr val="000000"/>
                </a:solidFill>
                <a:effectLst/>
                <a:latin typeface="Poppins" panose="020B0502040204020203" pitchFamily="2" charset="0"/>
              </a:rPr>
              <a:t>ie</a:t>
            </a:r>
            <a:r>
              <a:rPr lang="en-US" b="0" i="0" dirty="0">
                <a:solidFill>
                  <a:srgbClr val="000000"/>
                </a:solidFill>
                <a:effectLst/>
                <a:latin typeface="Poppins" panose="020B0502040204020203" pitchFamily="2" charset="0"/>
              </a:rPr>
              <a:t>. newborns) should preferably be managed as per neonatal guidelines (Section 13). Infants aged more than a few hours beyond birth should be managed according to paediatric guidelines (with a compression-ventilation ratio of 15:2) in the pre-hospital, emergency department, paediatric inpatient and paediatric intensive care unit environments.</a:t>
            </a:r>
            <a:r>
              <a:rPr lang="en-US" b="0" i="0" baseline="30000" dirty="0">
                <a:solidFill>
                  <a:srgbClr val="000000"/>
                </a:solidFill>
                <a:effectLst/>
                <a:latin typeface="Poppins" panose="020B0502040204020203" pitchFamily="2" charset="0"/>
              </a:rPr>
              <a:t>6</a:t>
            </a:r>
            <a:endParaRPr lang="en-US" b="0" i="0" dirty="0">
              <a:solidFill>
                <a:srgbClr val="000000"/>
              </a:solidFill>
              <a:effectLst/>
              <a:latin typeface="Poppins" panose="020B0502040204020203" pitchFamily="2" charset="0"/>
            </a:endParaRPr>
          </a:p>
          <a:p>
            <a:endParaRPr lang="en-AU" dirty="0"/>
          </a:p>
        </p:txBody>
      </p:sp>
      <p:sp>
        <p:nvSpPr>
          <p:cNvPr id="4" name="Slide Number Placeholder 3"/>
          <p:cNvSpPr>
            <a:spLocks noGrp="1"/>
          </p:cNvSpPr>
          <p:nvPr>
            <p:ph type="sldNum" sz="quarter" idx="5"/>
          </p:nvPr>
        </p:nvSpPr>
        <p:spPr/>
        <p:txBody>
          <a:bodyPr/>
          <a:lstStyle/>
          <a:p>
            <a:fld id="{0EBC76D6-019D-45DF-A328-0517DC53BB56}" type="slidenum">
              <a:rPr lang="en-AU" smtClean="0"/>
              <a:t>5</a:t>
            </a:fld>
            <a:endParaRPr lang="en-AU"/>
          </a:p>
        </p:txBody>
      </p:sp>
    </p:spTree>
    <p:extLst>
      <p:ext uri="{BB962C8B-B14F-4D97-AF65-F5344CB8AC3E}">
        <p14:creationId xmlns:p14="http://schemas.microsoft.com/office/powerpoint/2010/main" val="2266214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75"/>
              </a:lnSpc>
            </a:pPr>
            <a:r>
              <a:rPr lang="en-AU" b="0" i="0" dirty="0">
                <a:solidFill>
                  <a:schemeClr val="tx1"/>
                </a:solidFill>
                <a:effectLst/>
                <a:latin typeface="+mn-lt"/>
              </a:rPr>
              <a:t>Airway opening manoeuvres </a:t>
            </a:r>
            <a:r>
              <a:rPr lang="en-US" b="0" i="0" dirty="0">
                <a:solidFill>
                  <a:srgbClr val="000000"/>
                </a:solidFill>
                <a:effectLst/>
                <a:latin typeface="Poppins" panose="00000500000000000000" pitchFamily="2" charset="0"/>
              </a:rPr>
              <a:t>may be used to </a:t>
            </a:r>
            <a:r>
              <a:rPr lang="en-US" b="0" i="0" dirty="0" err="1">
                <a:solidFill>
                  <a:srgbClr val="000000"/>
                </a:solidFill>
                <a:effectLst/>
                <a:latin typeface="Poppins" panose="00000500000000000000" pitchFamily="2" charset="0"/>
              </a:rPr>
              <a:t>optimise</a:t>
            </a:r>
            <a:r>
              <a:rPr lang="en-US" b="0" i="0" dirty="0">
                <a:solidFill>
                  <a:srgbClr val="000000"/>
                </a:solidFill>
                <a:effectLst/>
                <a:latin typeface="Poppins" panose="00000500000000000000" pitchFamily="2" charset="0"/>
              </a:rPr>
              <a:t> the position of the infant’s (neutral) or child’s (‘sniffing position’ </a:t>
            </a:r>
            <a:r>
              <a:rPr lang="en-US" b="0" i="0" dirty="0" err="1">
                <a:solidFill>
                  <a:srgbClr val="000000"/>
                </a:solidFill>
                <a:effectLst/>
                <a:latin typeface="Poppins" panose="00000500000000000000" pitchFamily="2" charset="0"/>
              </a:rPr>
              <a:t>ie</a:t>
            </a:r>
            <a:r>
              <a:rPr lang="en-US" b="0" i="0" dirty="0">
                <a:solidFill>
                  <a:srgbClr val="000000"/>
                </a:solidFill>
                <a:effectLst/>
                <a:latin typeface="Poppins" panose="00000500000000000000" pitchFamily="2" charset="0"/>
              </a:rPr>
              <a:t>. mild extension of head on neck and mild flexion of neck on shoulders) airway. Hyperextension of the neck should be avoided as it may cause airway obstruction, especially in small infants. If a neck injury is suspected, only jaw thrust should be used [Good Practice Statement] to avoid worsening the injury.</a:t>
            </a:r>
          </a:p>
          <a:p>
            <a:pPr algn="l">
              <a:lnSpc>
                <a:spcPts val="1875"/>
              </a:lnSpc>
            </a:pPr>
            <a:endParaRPr lang="en-US" b="0" i="0" dirty="0">
              <a:solidFill>
                <a:srgbClr val="000000"/>
              </a:solidFill>
              <a:effectLst/>
              <a:latin typeface="Poppins" panose="00000500000000000000" pitchFamily="2" charset="0"/>
            </a:endParaRPr>
          </a:p>
          <a:p>
            <a:endParaRPr lang="en-US" b="0" i="0" dirty="0">
              <a:solidFill>
                <a:srgbClr val="000000"/>
              </a:solidFill>
              <a:effectLst/>
              <a:latin typeface="Poppins" panose="00000500000000000000" pitchFamily="2" charset="0"/>
            </a:endParaRPr>
          </a:p>
        </p:txBody>
      </p:sp>
      <p:sp>
        <p:nvSpPr>
          <p:cNvPr id="4" name="Slide Number Placeholder 3"/>
          <p:cNvSpPr>
            <a:spLocks noGrp="1"/>
          </p:cNvSpPr>
          <p:nvPr>
            <p:ph type="sldNum" sz="quarter" idx="5"/>
          </p:nvPr>
        </p:nvSpPr>
        <p:spPr/>
        <p:txBody>
          <a:bodyPr/>
          <a:lstStyle/>
          <a:p>
            <a:fld id="{0EBC76D6-019D-45DF-A328-0517DC53BB56}" type="slidenum">
              <a:rPr lang="en-AU" smtClean="0"/>
              <a:t>6</a:t>
            </a:fld>
            <a:endParaRPr lang="en-AU"/>
          </a:p>
        </p:txBody>
      </p:sp>
    </p:spTree>
    <p:extLst>
      <p:ext uri="{BB962C8B-B14F-4D97-AF65-F5344CB8AC3E}">
        <p14:creationId xmlns:p14="http://schemas.microsoft.com/office/powerpoint/2010/main" val="400746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oppins" panose="00000500000000000000" pitchFamily="2" charset="0"/>
              </a:rPr>
              <a:t>ANZCOR suggests that two initial ventilations should be provided before commencement of external cardiac compressions because </a:t>
            </a:r>
            <a:r>
              <a:rPr lang="en-US" b="0" i="0" dirty="0" err="1">
                <a:solidFill>
                  <a:srgbClr val="000000"/>
                </a:solidFill>
                <a:effectLst/>
                <a:latin typeface="Poppins" panose="00000500000000000000" pitchFamily="2" charset="0"/>
              </a:rPr>
              <a:t>asphyxial</a:t>
            </a:r>
            <a:r>
              <a:rPr lang="en-US" b="0" i="0" dirty="0">
                <a:solidFill>
                  <a:srgbClr val="000000"/>
                </a:solidFill>
                <a:effectLst/>
                <a:latin typeface="Poppins" panose="00000500000000000000" pitchFamily="2" charset="0"/>
              </a:rPr>
              <a:t> causes are more common than cardiac causes in paediatric cardiorespiratory arrest [Good Practice Statement]. In circumstances where the usual equipment used to provide ventilations (</a:t>
            </a:r>
            <a:r>
              <a:rPr lang="en-US" b="0" i="0" dirty="0" err="1">
                <a:solidFill>
                  <a:srgbClr val="000000"/>
                </a:solidFill>
                <a:effectLst/>
                <a:latin typeface="Poppins" panose="00000500000000000000" pitchFamily="2" charset="0"/>
              </a:rPr>
              <a:t>eg.</a:t>
            </a:r>
            <a:r>
              <a:rPr lang="en-US" b="0" i="0" dirty="0">
                <a:solidFill>
                  <a:srgbClr val="000000"/>
                </a:solidFill>
                <a:effectLst/>
                <a:latin typeface="Poppins" panose="00000500000000000000" pitchFamily="2" charset="0"/>
              </a:rPr>
              <a:t> BVM) is not immediately available, CPR should be commenced immediately with chest compressions. </a:t>
            </a:r>
            <a:r>
              <a:rPr lang="en-US" b="1" i="0" dirty="0">
                <a:solidFill>
                  <a:srgbClr val="000000"/>
                </a:solidFill>
                <a:effectLst/>
                <a:latin typeface="Poppins" panose="00000500000000000000" pitchFamily="2" charset="0"/>
              </a:rPr>
              <a:t>No evidence the outcome is better.</a:t>
            </a:r>
            <a:endParaRPr lang="en-US" b="1" i="0" baseline="30000" dirty="0">
              <a:solidFill>
                <a:srgbClr val="000000"/>
              </a:solidFill>
              <a:effectLst/>
              <a:latin typeface="Poppins" panose="00000500000000000000" pitchFamily="2" charset="0"/>
            </a:endParaRPr>
          </a:p>
          <a:p>
            <a:endParaRPr lang="en-US" b="0" i="0" baseline="30000" dirty="0">
              <a:solidFill>
                <a:srgbClr val="000000"/>
              </a:solidFill>
              <a:effectLst/>
              <a:latin typeface="Poppins" panose="00000500000000000000" pitchFamily="2" charset="0"/>
            </a:endParaRPr>
          </a:p>
          <a:p>
            <a:r>
              <a:rPr lang="en-US" b="0" i="0" dirty="0">
                <a:solidFill>
                  <a:srgbClr val="000000"/>
                </a:solidFill>
                <a:effectLst/>
                <a:latin typeface="Poppins" panose="00000500000000000000" pitchFamily="2" charset="0"/>
              </a:rPr>
              <a:t>ANZCOR suggests that rescuers compress the chest by at least one third the anteroposterior dimension, or approximately 4cm in an infant and 5cm in a child </a:t>
            </a:r>
            <a:endParaRPr lang="en-AU" dirty="0"/>
          </a:p>
          <a:p>
            <a:endParaRPr lang="en-AU" dirty="0"/>
          </a:p>
          <a:p>
            <a:r>
              <a:rPr lang="en-AU" dirty="0"/>
              <a:t>In adults </a:t>
            </a:r>
            <a:r>
              <a:rPr lang="en-US" b="0" i="0" dirty="0">
                <a:solidFill>
                  <a:srgbClr val="000000"/>
                </a:solidFill>
                <a:effectLst/>
                <a:latin typeface="Poppins" panose="00000500000000000000" pitchFamily="2" charset="0"/>
              </a:rPr>
              <a:t>ANZCOR recommends ventilation rate of 6 ventilations per minute is associated with adequate oxygenation and better </a:t>
            </a:r>
            <a:r>
              <a:rPr lang="en-US" b="0" i="0" dirty="0" err="1">
                <a:solidFill>
                  <a:srgbClr val="000000"/>
                </a:solidFill>
                <a:effectLst/>
                <a:latin typeface="Poppins" panose="00000500000000000000" pitchFamily="2" charset="0"/>
              </a:rPr>
              <a:t>haemodynamics</a:t>
            </a:r>
            <a:r>
              <a:rPr lang="en-US" b="0" i="0" dirty="0">
                <a:solidFill>
                  <a:srgbClr val="000000"/>
                </a:solidFill>
                <a:effectLst/>
                <a:latin typeface="Poppins" panose="00000500000000000000" pitchFamily="2" charset="0"/>
              </a:rPr>
              <a:t> than ≥12 ventilations per minute. </a:t>
            </a:r>
          </a:p>
          <a:p>
            <a:endParaRPr lang="en-US" b="0" i="0" dirty="0">
              <a:solidFill>
                <a:srgbClr val="000000"/>
              </a:solidFill>
              <a:effectLst/>
              <a:latin typeface="Poppins" panose="00000500000000000000" pitchFamily="2" charset="0"/>
            </a:endParaRPr>
          </a:p>
          <a:p>
            <a:r>
              <a:rPr lang="en-US" b="0" i="0" dirty="0">
                <a:solidFill>
                  <a:srgbClr val="000000"/>
                </a:solidFill>
                <a:effectLst/>
                <a:latin typeface="Poppins" panose="00000500000000000000" pitchFamily="2" charset="0"/>
              </a:rPr>
              <a:t>There was no new evidence identified to support any specific ventilation rate for the infant or child. A reduction in minute ventilation to less than baseline for age is reasonable to provide sufficient ventilation to maintain adequate ventilation-to-perfusion ratio during CPR while avoiding the harmful effects of hyperventilation. There are insufficient data to identify the optimal tidal volume or respiratory rate</a:t>
            </a:r>
          </a:p>
          <a:p>
            <a:endParaRPr lang="en-AU" dirty="0"/>
          </a:p>
        </p:txBody>
      </p:sp>
      <p:sp>
        <p:nvSpPr>
          <p:cNvPr id="4" name="Slide Number Placeholder 3"/>
          <p:cNvSpPr>
            <a:spLocks noGrp="1"/>
          </p:cNvSpPr>
          <p:nvPr>
            <p:ph type="sldNum" sz="quarter" idx="5"/>
          </p:nvPr>
        </p:nvSpPr>
        <p:spPr/>
        <p:txBody>
          <a:bodyPr/>
          <a:lstStyle/>
          <a:p>
            <a:fld id="{0EBC76D6-019D-45DF-A328-0517DC53BB56}" type="slidenum">
              <a:rPr lang="en-AU" smtClean="0"/>
              <a:t>7</a:t>
            </a:fld>
            <a:endParaRPr lang="en-AU"/>
          </a:p>
        </p:txBody>
      </p:sp>
    </p:spTree>
    <p:extLst>
      <p:ext uri="{BB962C8B-B14F-4D97-AF65-F5344CB8AC3E}">
        <p14:creationId xmlns:p14="http://schemas.microsoft.com/office/powerpoint/2010/main" val="3034529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How do you draw up adrenalin. </a:t>
            </a:r>
          </a:p>
          <a:p>
            <a:endParaRPr lang="en-AU" dirty="0"/>
          </a:p>
          <a:p>
            <a:r>
              <a:rPr lang="en-AU" dirty="0"/>
              <a:t>20kg</a:t>
            </a:r>
          </a:p>
        </p:txBody>
      </p:sp>
      <p:sp>
        <p:nvSpPr>
          <p:cNvPr id="4" name="Slide Number Placeholder 3"/>
          <p:cNvSpPr>
            <a:spLocks noGrp="1"/>
          </p:cNvSpPr>
          <p:nvPr>
            <p:ph type="sldNum" sz="quarter" idx="5"/>
          </p:nvPr>
        </p:nvSpPr>
        <p:spPr/>
        <p:txBody>
          <a:bodyPr/>
          <a:lstStyle/>
          <a:p>
            <a:fld id="{0EBC76D6-019D-45DF-A328-0517DC53BB56}" type="slidenum">
              <a:rPr lang="en-AU" smtClean="0"/>
              <a:t>8</a:t>
            </a:fld>
            <a:endParaRPr lang="en-AU"/>
          </a:p>
        </p:txBody>
      </p:sp>
    </p:spTree>
    <p:extLst>
      <p:ext uri="{BB962C8B-B14F-4D97-AF65-F5344CB8AC3E}">
        <p14:creationId xmlns:p14="http://schemas.microsoft.com/office/powerpoint/2010/main" val="1260317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oppins" panose="00000500000000000000" pitchFamily="2" charset="0"/>
              </a:rPr>
              <a:t>ANZCOR suggests that self-adhesive defibrillation pads be used in infants and children in cardiac arrest. The largest size pads that fit an infant’s or child’s chest without touching each other should be used.</a:t>
            </a:r>
            <a:r>
              <a:rPr lang="en-US" b="0" i="0" baseline="30000" dirty="0">
                <a:solidFill>
                  <a:srgbClr val="000000"/>
                </a:solidFill>
                <a:effectLst/>
                <a:latin typeface="Poppins" panose="00000500000000000000" pitchFamily="2" charset="0"/>
              </a:rPr>
              <a:t>1</a:t>
            </a:r>
          </a:p>
          <a:p>
            <a:pPr algn="l">
              <a:lnSpc>
                <a:spcPts val="1875"/>
              </a:lnSpc>
            </a:pPr>
            <a:r>
              <a:rPr lang="en-US" b="0" i="0" dirty="0">
                <a:solidFill>
                  <a:srgbClr val="000000"/>
                </a:solidFill>
                <a:effectLst/>
                <a:latin typeface="Poppins" panose="00000500000000000000" pitchFamily="2" charset="0"/>
              </a:rPr>
              <a:t>AED with dose attenuator</a:t>
            </a:r>
          </a:p>
          <a:p>
            <a:pPr algn="l">
              <a:lnSpc>
                <a:spcPts val="1875"/>
              </a:lnSpc>
            </a:pPr>
            <a:r>
              <a:rPr lang="en-US" b="0" i="0" dirty="0">
                <a:solidFill>
                  <a:srgbClr val="000000"/>
                </a:solidFill>
                <a:effectLst/>
                <a:latin typeface="Poppins" panose="00000500000000000000" pitchFamily="2" charset="0"/>
              </a:rPr>
              <a:t>- For children older than 8 years, a standard AED with adult pads and dose may be used.</a:t>
            </a:r>
          </a:p>
          <a:p>
            <a:pPr algn="l">
              <a:lnSpc>
                <a:spcPts val="1875"/>
              </a:lnSpc>
            </a:pPr>
            <a:r>
              <a:rPr lang="en-US" b="0" i="0" dirty="0">
                <a:solidFill>
                  <a:srgbClr val="000000"/>
                </a:solidFill>
                <a:effectLst/>
                <a:latin typeface="Poppins" panose="00000500000000000000" pitchFamily="2" charset="0"/>
              </a:rPr>
              <a:t>- In children 1 to 8 years, an AED with paediatric pads and/or paediatric dose attenuation is preferred. If that is not available, a standard AED with adult pads and dose may be used.</a:t>
            </a:r>
          </a:p>
          <a:p>
            <a:endParaRPr lang="en-AU" dirty="0"/>
          </a:p>
          <a:p>
            <a:r>
              <a:rPr lang="en-US" b="0" i="0" dirty="0">
                <a:solidFill>
                  <a:srgbClr val="000000"/>
                </a:solidFill>
                <a:effectLst/>
                <a:latin typeface="Poppins" panose="00000500000000000000" pitchFamily="2" charset="0"/>
              </a:rPr>
              <a:t>Family members should be kept closely informed of events. They should be provided the opportunity (but not coerced) to be present at the resuscitation of their child. A staff member should be assigned to be with them and support them during the process. If family presence is negatively affecting the performance of the resuscitation by healthcare personnel, the family may sensitively be asked to leave.</a:t>
            </a:r>
            <a:endParaRPr lang="en-AU" dirty="0"/>
          </a:p>
          <a:p>
            <a:endParaRPr lang="en-AU" dirty="0"/>
          </a:p>
        </p:txBody>
      </p:sp>
      <p:sp>
        <p:nvSpPr>
          <p:cNvPr id="4" name="Slide Number Placeholder 3"/>
          <p:cNvSpPr>
            <a:spLocks noGrp="1"/>
          </p:cNvSpPr>
          <p:nvPr>
            <p:ph type="sldNum" sz="quarter" idx="5"/>
          </p:nvPr>
        </p:nvSpPr>
        <p:spPr/>
        <p:txBody>
          <a:bodyPr/>
          <a:lstStyle/>
          <a:p>
            <a:fld id="{0EBC76D6-019D-45DF-A328-0517DC53BB56}" type="slidenum">
              <a:rPr lang="en-AU" smtClean="0"/>
              <a:t>9</a:t>
            </a:fld>
            <a:endParaRPr lang="en-AU"/>
          </a:p>
        </p:txBody>
      </p:sp>
    </p:spTree>
    <p:extLst>
      <p:ext uri="{BB962C8B-B14F-4D97-AF65-F5344CB8AC3E}">
        <p14:creationId xmlns:p14="http://schemas.microsoft.com/office/powerpoint/2010/main" val="2467996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
            </a:r>
          </a:p>
          <a:p>
            <a:r>
              <a:rPr lang="en-AU" dirty="0"/>
              <a:t>R </a:t>
            </a:r>
          </a:p>
          <a:p>
            <a:r>
              <a:rPr lang="en-AU" dirty="0"/>
              <a:t>S – Send for help, call paediatric code blue and emergency trolley</a:t>
            </a:r>
          </a:p>
          <a:p>
            <a:r>
              <a:rPr lang="en-AU" dirty="0"/>
              <a:t>A – Look in airway +/- secretion/blood</a:t>
            </a:r>
          </a:p>
          <a:p>
            <a:r>
              <a:rPr lang="en-AU" dirty="0"/>
              <a:t>B – BMV, Attempt to ventilate child. + Prepare to intubate (consider getting sux and prop). #4 </a:t>
            </a:r>
            <a:r>
              <a:rPr lang="en-AU" dirty="0" err="1"/>
              <a:t>microcuff</a:t>
            </a:r>
            <a:r>
              <a:rPr lang="en-AU" dirty="0"/>
              <a:t> ETT, MAC 2 blade</a:t>
            </a:r>
          </a:p>
          <a:p>
            <a:r>
              <a:rPr lang="en-AU" dirty="0"/>
              <a:t>C – (feel for pulse). Start CPR</a:t>
            </a:r>
          </a:p>
          <a:p>
            <a:r>
              <a:rPr lang="en-AU" dirty="0"/>
              <a:t>D – Defib pads. (PEA). Adrenalin 180microg (1.8mLs of 1:10,000) immediately. </a:t>
            </a:r>
          </a:p>
          <a:p>
            <a:r>
              <a:rPr lang="en-AU" dirty="0"/>
              <a:t>4 H &amp; 4Ts – likely hypoxic arrest </a:t>
            </a:r>
          </a:p>
          <a:p>
            <a:endParaRPr lang="en-AU" dirty="0"/>
          </a:p>
          <a:p>
            <a:r>
              <a:rPr lang="en-AU" dirty="0"/>
              <a:t>Say something about the family </a:t>
            </a:r>
          </a:p>
          <a:p>
            <a:endParaRPr lang="en-AU" dirty="0"/>
          </a:p>
          <a:p>
            <a:r>
              <a:rPr lang="en-AU" dirty="0"/>
              <a:t>Recognise need to manage airway early</a:t>
            </a:r>
          </a:p>
        </p:txBody>
      </p:sp>
      <p:sp>
        <p:nvSpPr>
          <p:cNvPr id="4" name="Slide Number Placeholder 3"/>
          <p:cNvSpPr>
            <a:spLocks noGrp="1"/>
          </p:cNvSpPr>
          <p:nvPr>
            <p:ph type="sldNum" sz="quarter" idx="5"/>
          </p:nvPr>
        </p:nvSpPr>
        <p:spPr/>
        <p:txBody>
          <a:bodyPr/>
          <a:lstStyle/>
          <a:p>
            <a:fld id="{0EBC76D6-019D-45DF-A328-0517DC53BB56}" type="slidenum">
              <a:rPr lang="en-AU" smtClean="0"/>
              <a:t>10</a:t>
            </a:fld>
            <a:endParaRPr lang="en-AU"/>
          </a:p>
        </p:txBody>
      </p:sp>
    </p:spTree>
    <p:extLst>
      <p:ext uri="{BB962C8B-B14F-4D97-AF65-F5344CB8AC3E}">
        <p14:creationId xmlns:p14="http://schemas.microsoft.com/office/powerpoint/2010/main" val="3678038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4FF3D-9B10-5953-3705-714D90D709B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E811A5A-D217-B638-A935-AF63710A6B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2B2F639-A3E3-134F-DD35-8E3CD565F6FC}"/>
              </a:ext>
            </a:extLst>
          </p:cNvPr>
          <p:cNvSpPr>
            <a:spLocks noGrp="1"/>
          </p:cNvSpPr>
          <p:nvPr>
            <p:ph type="dt" sz="half" idx="10"/>
          </p:nvPr>
        </p:nvSpPr>
        <p:spPr/>
        <p:txBody>
          <a:bodyPr/>
          <a:lstStyle/>
          <a:p>
            <a:fld id="{88D38747-4367-4BD2-8D51-C97E202738E2}" type="datetime1">
              <a:rPr lang="en-US" smtClean="0"/>
              <a:t>11/27/24</a:t>
            </a:fld>
            <a:endParaRPr lang="en-US" dirty="0"/>
          </a:p>
        </p:txBody>
      </p:sp>
      <p:sp>
        <p:nvSpPr>
          <p:cNvPr id="5" name="Footer Placeholder 4">
            <a:extLst>
              <a:ext uri="{FF2B5EF4-FFF2-40B4-BE49-F238E27FC236}">
                <a16:creationId xmlns:a16="http://schemas.microsoft.com/office/drawing/2014/main" id="{F1452FD7-53C1-DB71-0177-0EA0B04892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35A5D9-25B1-4E20-445C-E928AC94B255}"/>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01155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7062-2E39-E8C6-1144-6239BEE2411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1F6033B-EEFE-B41E-EFDD-BEE91B42940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137B40-E676-00C6-29C8-169DBBDA5B98}"/>
              </a:ext>
            </a:extLst>
          </p:cNvPr>
          <p:cNvSpPr>
            <a:spLocks noGrp="1"/>
          </p:cNvSpPr>
          <p:nvPr>
            <p:ph type="dt" sz="half" idx="10"/>
          </p:nvPr>
        </p:nvSpPr>
        <p:spPr/>
        <p:txBody>
          <a:bodyPr/>
          <a:lstStyle/>
          <a:p>
            <a:fld id="{073ED0CC-082F-4160-86E5-0D6041F12778}" type="datetime1">
              <a:rPr lang="en-US" smtClean="0"/>
              <a:t>11/27/24</a:t>
            </a:fld>
            <a:endParaRPr lang="en-US" dirty="0"/>
          </a:p>
        </p:txBody>
      </p:sp>
      <p:sp>
        <p:nvSpPr>
          <p:cNvPr id="5" name="Footer Placeholder 4">
            <a:extLst>
              <a:ext uri="{FF2B5EF4-FFF2-40B4-BE49-F238E27FC236}">
                <a16:creationId xmlns:a16="http://schemas.microsoft.com/office/drawing/2014/main" id="{AE16F032-44DF-1D04-3D93-23F48B51FA8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D06414C-08D0-E8D2-1BFB-95252C3F65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11910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7F3471-9D0C-2B08-7097-AAD1CBF0503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379408-8447-052D-9841-752BB96E480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40C0C92-1CCA-F9BC-15A8-79B0D1AA9016}"/>
              </a:ext>
            </a:extLst>
          </p:cNvPr>
          <p:cNvSpPr>
            <a:spLocks noGrp="1"/>
          </p:cNvSpPr>
          <p:nvPr>
            <p:ph type="dt" sz="half" idx="10"/>
          </p:nvPr>
        </p:nvSpPr>
        <p:spPr/>
        <p:txBody>
          <a:bodyPr/>
          <a:lstStyle/>
          <a:p>
            <a:fld id="{073ED0CC-082F-4160-86E5-0D6041F12778}" type="datetime1">
              <a:rPr lang="en-US" smtClean="0"/>
              <a:t>11/27/24</a:t>
            </a:fld>
            <a:endParaRPr lang="en-US" dirty="0"/>
          </a:p>
        </p:txBody>
      </p:sp>
      <p:sp>
        <p:nvSpPr>
          <p:cNvPr id="5" name="Footer Placeholder 4">
            <a:extLst>
              <a:ext uri="{FF2B5EF4-FFF2-40B4-BE49-F238E27FC236}">
                <a16:creationId xmlns:a16="http://schemas.microsoft.com/office/drawing/2014/main" id="{CDDA8CBF-83E8-9759-DCB8-0968C39009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75800A-6C4F-8B7B-765D-61D56783CD7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661682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3AD0-005D-4110-4310-3FA3C4C3F6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089BFBB-FEB7-FABF-0AEB-A52CD977D90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64E083-B75C-E81A-A3B7-B2D8A2D0B5A9}"/>
              </a:ext>
            </a:extLst>
          </p:cNvPr>
          <p:cNvSpPr>
            <a:spLocks noGrp="1"/>
          </p:cNvSpPr>
          <p:nvPr>
            <p:ph type="dt" sz="half" idx="10"/>
          </p:nvPr>
        </p:nvSpPr>
        <p:spPr/>
        <p:txBody>
          <a:bodyPr/>
          <a:lstStyle/>
          <a:p>
            <a:fld id="{073ED0CC-082F-4160-86E5-0D6041F12778}" type="datetime1">
              <a:rPr lang="en-US" smtClean="0"/>
              <a:t>11/27/24</a:t>
            </a:fld>
            <a:endParaRPr lang="en-US" dirty="0"/>
          </a:p>
        </p:txBody>
      </p:sp>
      <p:sp>
        <p:nvSpPr>
          <p:cNvPr id="5" name="Footer Placeholder 4">
            <a:extLst>
              <a:ext uri="{FF2B5EF4-FFF2-40B4-BE49-F238E27FC236}">
                <a16:creationId xmlns:a16="http://schemas.microsoft.com/office/drawing/2014/main" id="{E36517ED-B692-7038-4B59-8BAD7C9D400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D0B0E3-468D-E9DB-293D-499F982B790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097715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BF907-FE64-02B6-D23C-F4D15331A63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8E5B49D-C988-CACD-0777-BEB915E6065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89F5FE6-2D98-1F40-0DF4-B727D6F0F1CA}"/>
              </a:ext>
            </a:extLst>
          </p:cNvPr>
          <p:cNvSpPr>
            <a:spLocks noGrp="1"/>
          </p:cNvSpPr>
          <p:nvPr>
            <p:ph type="dt" sz="half" idx="10"/>
          </p:nvPr>
        </p:nvSpPr>
        <p:spPr/>
        <p:txBody>
          <a:bodyPr/>
          <a:lstStyle/>
          <a:p>
            <a:fld id="{CAE507A8-A5CF-4D38-AB86-7EDDA87A85D4}" type="datetime1">
              <a:rPr lang="en-US" smtClean="0"/>
              <a:t>11/27/24</a:t>
            </a:fld>
            <a:endParaRPr lang="en-US" dirty="0"/>
          </a:p>
        </p:txBody>
      </p:sp>
      <p:sp>
        <p:nvSpPr>
          <p:cNvPr id="5" name="Footer Placeholder 4">
            <a:extLst>
              <a:ext uri="{FF2B5EF4-FFF2-40B4-BE49-F238E27FC236}">
                <a16:creationId xmlns:a16="http://schemas.microsoft.com/office/drawing/2014/main" id="{9E57489D-3EAB-B3D2-D1E8-4E5EF1E476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8D02E3-9AB6-D22B-242D-60CBC7ED7D4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0391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1A2E9-E5D5-604B-E367-8311469F571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E8C96A7-E440-3B04-682B-7E0FB60A92C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9EF02D9-5901-9A58-24A2-C17BE07FCA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E488F93-0851-2FED-C916-F0193929FB89}"/>
              </a:ext>
            </a:extLst>
          </p:cNvPr>
          <p:cNvSpPr>
            <a:spLocks noGrp="1"/>
          </p:cNvSpPr>
          <p:nvPr>
            <p:ph type="dt" sz="half" idx="10"/>
          </p:nvPr>
        </p:nvSpPr>
        <p:spPr/>
        <p:txBody>
          <a:bodyPr/>
          <a:lstStyle/>
          <a:p>
            <a:fld id="{073ED0CC-082F-4160-86E5-0D6041F12778}" type="datetime1">
              <a:rPr lang="en-US" smtClean="0"/>
              <a:t>11/27/24</a:t>
            </a:fld>
            <a:endParaRPr lang="en-US" dirty="0"/>
          </a:p>
        </p:txBody>
      </p:sp>
      <p:sp>
        <p:nvSpPr>
          <p:cNvPr id="6" name="Footer Placeholder 5">
            <a:extLst>
              <a:ext uri="{FF2B5EF4-FFF2-40B4-BE49-F238E27FC236}">
                <a16:creationId xmlns:a16="http://schemas.microsoft.com/office/drawing/2014/main" id="{5A44E1A9-DC45-DEC5-53F1-DB9B431FE5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0906FB-075A-2F4E-B288-F0BE3D77F5C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55591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BC44-8B28-5164-C237-338E104B5DC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E7C948-9CD6-D93D-CEC5-AC437520B2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7F35B8A-4FA3-4213-E4C3-2F7BF4E5039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498C8F6-95AF-DEA5-2AC6-602188D115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3813A5A-4843-4829-82D7-F68333CDAC3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1F7259F-E6DE-0038-7A4E-20166B4DD489}"/>
              </a:ext>
            </a:extLst>
          </p:cNvPr>
          <p:cNvSpPr>
            <a:spLocks noGrp="1"/>
          </p:cNvSpPr>
          <p:nvPr>
            <p:ph type="dt" sz="half" idx="10"/>
          </p:nvPr>
        </p:nvSpPr>
        <p:spPr/>
        <p:txBody>
          <a:bodyPr/>
          <a:lstStyle/>
          <a:p>
            <a:fld id="{073ED0CC-082F-4160-86E5-0D6041F12778}" type="datetime1">
              <a:rPr lang="en-US" smtClean="0"/>
              <a:t>11/27/24</a:t>
            </a:fld>
            <a:endParaRPr lang="en-US" dirty="0"/>
          </a:p>
        </p:txBody>
      </p:sp>
      <p:sp>
        <p:nvSpPr>
          <p:cNvPr id="8" name="Footer Placeholder 7">
            <a:extLst>
              <a:ext uri="{FF2B5EF4-FFF2-40B4-BE49-F238E27FC236}">
                <a16:creationId xmlns:a16="http://schemas.microsoft.com/office/drawing/2014/main" id="{635BFF8C-E99A-3847-6E70-71D7A7F6FC7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1BABE2E-566E-8651-F251-CC8E39134C1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063878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94E3E-66CB-2DA9-C0C0-4C5A2B8EC5E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429919B-150D-7232-A5B8-E42E84B8EE7F}"/>
              </a:ext>
            </a:extLst>
          </p:cNvPr>
          <p:cNvSpPr>
            <a:spLocks noGrp="1"/>
          </p:cNvSpPr>
          <p:nvPr>
            <p:ph type="dt" sz="half" idx="10"/>
          </p:nvPr>
        </p:nvSpPr>
        <p:spPr/>
        <p:txBody>
          <a:bodyPr/>
          <a:lstStyle/>
          <a:p>
            <a:fld id="{A143DE9B-B678-4EFB-BB7D-A4370204A0B0}" type="datetime1">
              <a:rPr lang="en-US" smtClean="0"/>
              <a:t>11/27/24</a:t>
            </a:fld>
            <a:endParaRPr lang="en-US" dirty="0"/>
          </a:p>
        </p:txBody>
      </p:sp>
      <p:sp>
        <p:nvSpPr>
          <p:cNvPr id="4" name="Footer Placeholder 3">
            <a:extLst>
              <a:ext uri="{FF2B5EF4-FFF2-40B4-BE49-F238E27FC236}">
                <a16:creationId xmlns:a16="http://schemas.microsoft.com/office/drawing/2014/main" id="{8C5CA87C-2D01-6AA8-DCCC-2945634ED48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A8BFD5E-4896-4FE3-9879-D39D4E619BC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684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3D1DBB-CE3C-E06F-380B-D1F5732A2386}"/>
              </a:ext>
            </a:extLst>
          </p:cNvPr>
          <p:cNvSpPr>
            <a:spLocks noGrp="1"/>
          </p:cNvSpPr>
          <p:nvPr>
            <p:ph type="dt" sz="half" idx="10"/>
          </p:nvPr>
        </p:nvSpPr>
        <p:spPr/>
        <p:txBody>
          <a:bodyPr/>
          <a:lstStyle/>
          <a:p>
            <a:fld id="{E68812DA-F765-4142-A6A3-A8ED7235E082}" type="datetime1">
              <a:rPr lang="en-US" smtClean="0"/>
              <a:t>11/27/24</a:t>
            </a:fld>
            <a:endParaRPr lang="en-US" dirty="0"/>
          </a:p>
        </p:txBody>
      </p:sp>
      <p:sp>
        <p:nvSpPr>
          <p:cNvPr id="3" name="Footer Placeholder 2">
            <a:extLst>
              <a:ext uri="{FF2B5EF4-FFF2-40B4-BE49-F238E27FC236}">
                <a16:creationId xmlns:a16="http://schemas.microsoft.com/office/drawing/2014/main" id="{E0AC925D-76B6-754A-F7F2-A12FB813E55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076B554-06BA-DA16-589F-75C6CAC3CE2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7807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3F951-519A-27B4-5554-1FB158E51E3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E7AF875-6EA4-1CD4-816B-1BF6B586C4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30EFB3-AADF-EDF3-73A5-261B45948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B5CC9C-414E-7D3D-09A4-1E152A6C7ED2}"/>
              </a:ext>
            </a:extLst>
          </p:cNvPr>
          <p:cNvSpPr>
            <a:spLocks noGrp="1"/>
          </p:cNvSpPr>
          <p:nvPr>
            <p:ph type="dt" sz="half" idx="10"/>
          </p:nvPr>
        </p:nvSpPr>
        <p:spPr/>
        <p:txBody>
          <a:bodyPr/>
          <a:lstStyle/>
          <a:p>
            <a:fld id="{073ED0CC-082F-4160-86E5-0D6041F12778}" type="datetime1">
              <a:rPr lang="en-US" smtClean="0"/>
              <a:t>11/27/24</a:t>
            </a:fld>
            <a:endParaRPr lang="en-US" dirty="0"/>
          </a:p>
        </p:txBody>
      </p:sp>
      <p:sp>
        <p:nvSpPr>
          <p:cNvPr id="6" name="Footer Placeholder 5">
            <a:extLst>
              <a:ext uri="{FF2B5EF4-FFF2-40B4-BE49-F238E27FC236}">
                <a16:creationId xmlns:a16="http://schemas.microsoft.com/office/drawing/2014/main" id="{80BCE5F6-022E-12A8-3FB0-11520428C02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2992938-3E18-FD7D-BA49-0787D850820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4981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4407A-FA0D-3D7B-4AA4-050D3461FD6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0AE0212-DC2E-AE2E-4236-3BA5CE2AA8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560B3A72-E117-2417-2EE6-12EA94AB1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1F49755-38FB-13D6-0F34-3A6F0394E265}"/>
              </a:ext>
            </a:extLst>
          </p:cNvPr>
          <p:cNvSpPr>
            <a:spLocks noGrp="1"/>
          </p:cNvSpPr>
          <p:nvPr>
            <p:ph type="dt" sz="half" idx="10"/>
          </p:nvPr>
        </p:nvSpPr>
        <p:spPr/>
        <p:txBody>
          <a:bodyPr/>
          <a:lstStyle/>
          <a:p>
            <a:fld id="{9EA15526-7079-4B7B-987C-1B5FAE11A0FF}" type="datetime1">
              <a:rPr lang="en-US" smtClean="0"/>
              <a:t>11/27/24</a:t>
            </a:fld>
            <a:endParaRPr lang="en-US" dirty="0"/>
          </a:p>
        </p:txBody>
      </p:sp>
      <p:sp>
        <p:nvSpPr>
          <p:cNvPr id="6" name="Footer Placeholder 5">
            <a:extLst>
              <a:ext uri="{FF2B5EF4-FFF2-40B4-BE49-F238E27FC236}">
                <a16:creationId xmlns:a16="http://schemas.microsoft.com/office/drawing/2014/main" id="{E48EBF5E-9935-B4FD-00EE-3DC10854EEBD}"/>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08B6AD6F-29C7-2C63-3D1F-7176F2408CA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1147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1C2FB4-6C1B-9755-6C37-6AA409EEAB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CB25FC2-E6D7-3F7D-EFE8-D28243DCE2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9B6E2BB-C1CB-EEA5-2221-05028895CC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3ED0CC-082F-4160-86E5-0D6041F12778}" type="datetime1">
              <a:rPr lang="en-US" smtClean="0"/>
              <a:t>11/27/24</a:t>
            </a:fld>
            <a:endParaRPr lang="en-US" dirty="0"/>
          </a:p>
        </p:txBody>
      </p:sp>
      <p:sp>
        <p:nvSpPr>
          <p:cNvPr id="5" name="Footer Placeholder 4">
            <a:extLst>
              <a:ext uri="{FF2B5EF4-FFF2-40B4-BE49-F238E27FC236}">
                <a16:creationId xmlns:a16="http://schemas.microsoft.com/office/drawing/2014/main" id="{257CE3C3-F376-0946-38CC-25CEDFB655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550FD031-C4A8-F6EE-E7CA-2EF0E4077A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40123059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65E9C-FEA9-12EB-9E05-9AEB76DB7889}"/>
              </a:ext>
            </a:extLst>
          </p:cNvPr>
          <p:cNvSpPr>
            <a:spLocks noGrp="1"/>
          </p:cNvSpPr>
          <p:nvPr>
            <p:ph type="ctrTitle"/>
          </p:nvPr>
        </p:nvSpPr>
        <p:spPr/>
        <p:txBody>
          <a:bodyPr>
            <a:normAutofit/>
          </a:bodyPr>
          <a:lstStyle/>
          <a:p>
            <a:pPr algn="l"/>
            <a:r>
              <a:rPr lang="en-AU" dirty="0">
                <a:latin typeface="Calibri Light" panose="020F0302020204030204" pitchFamily="34" charset="0"/>
                <a:cs typeface="Calibri Light" panose="020F0302020204030204" pitchFamily="34" charset="0"/>
              </a:rPr>
              <a:t>Paediatric Advanced Life Support Workshop</a:t>
            </a:r>
            <a:br>
              <a:rPr lang="en-AU" dirty="0">
                <a:latin typeface="Calibri Light" panose="020F0302020204030204" pitchFamily="34" charset="0"/>
                <a:cs typeface="Calibri Light" panose="020F0302020204030204" pitchFamily="34" charset="0"/>
              </a:rPr>
            </a:br>
            <a:r>
              <a:rPr lang="en-US" sz="3000" dirty="0"/>
              <a:t>November 2024</a:t>
            </a:r>
          </a:p>
        </p:txBody>
      </p:sp>
      <p:sp>
        <p:nvSpPr>
          <p:cNvPr id="3" name="Subtitle 2">
            <a:extLst>
              <a:ext uri="{FF2B5EF4-FFF2-40B4-BE49-F238E27FC236}">
                <a16:creationId xmlns:a16="http://schemas.microsoft.com/office/drawing/2014/main" id="{3F24D25C-73C1-3B8A-C1FF-2637101232AE}"/>
              </a:ext>
            </a:extLst>
          </p:cNvPr>
          <p:cNvSpPr>
            <a:spLocks noGrp="1"/>
          </p:cNvSpPr>
          <p:nvPr>
            <p:ph type="subTitle" idx="1"/>
          </p:nvPr>
        </p:nvSpPr>
        <p:spPr/>
        <p:txBody>
          <a:bodyPr>
            <a:normAutofit/>
          </a:bodyPr>
          <a:lstStyle/>
          <a:p>
            <a:pPr algn="l"/>
            <a:r>
              <a:rPr lang="en-US" sz="2000" dirty="0">
                <a:latin typeface="Calibri Light" panose="020F0302020204030204" pitchFamily="34" charset="0"/>
                <a:cs typeface="Calibri Light" panose="020F0302020204030204" pitchFamily="34" charset="0"/>
              </a:rPr>
              <a:t>Presentation and delivery by: </a:t>
            </a:r>
          </a:p>
          <a:p>
            <a:pPr algn="l"/>
            <a:r>
              <a:rPr lang="en-US" sz="2000" dirty="0">
                <a:latin typeface="Calibri Light" panose="020F0302020204030204" pitchFamily="34" charset="0"/>
                <a:cs typeface="Calibri Light" panose="020F0302020204030204" pitchFamily="34" charset="0"/>
              </a:rPr>
              <a:t>Dr Rebecca Zhao FANZCA </a:t>
            </a:r>
          </a:p>
        </p:txBody>
      </p:sp>
    </p:spTree>
    <p:extLst>
      <p:ext uri="{BB962C8B-B14F-4D97-AF65-F5344CB8AC3E}">
        <p14:creationId xmlns:p14="http://schemas.microsoft.com/office/powerpoint/2010/main" val="3199869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9BFB-6C3E-B241-5543-D721501D851F}"/>
              </a:ext>
            </a:extLst>
          </p:cNvPr>
          <p:cNvSpPr>
            <a:spLocks noGrp="1"/>
          </p:cNvSpPr>
          <p:nvPr>
            <p:ph type="title"/>
          </p:nvPr>
        </p:nvSpPr>
        <p:spPr/>
        <p:txBody>
          <a:bodyPr/>
          <a:lstStyle/>
          <a:p>
            <a:r>
              <a:rPr lang="en-AU" dirty="0">
                <a:latin typeface="Calibri Light" panose="020F0302020204030204" pitchFamily="34" charset="0"/>
                <a:cs typeface="Calibri Light" panose="020F0302020204030204" pitchFamily="34" charset="0"/>
              </a:rPr>
              <a:t>Paediatric ALS Scenario </a:t>
            </a:r>
          </a:p>
        </p:txBody>
      </p:sp>
      <p:sp>
        <p:nvSpPr>
          <p:cNvPr id="3" name="Content Placeholder 2">
            <a:extLst>
              <a:ext uri="{FF2B5EF4-FFF2-40B4-BE49-F238E27FC236}">
                <a16:creationId xmlns:a16="http://schemas.microsoft.com/office/drawing/2014/main" id="{FB3D0123-6ACC-B4B3-B900-EEA96398C15D}"/>
              </a:ext>
            </a:extLst>
          </p:cNvPr>
          <p:cNvSpPr>
            <a:spLocks noGrp="1"/>
          </p:cNvSpPr>
          <p:nvPr>
            <p:ph idx="1"/>
          </p:nvPr>
        </p:nvSpPr>
        <p:spPr>
          <a:xfrm>
            <a:off x="838800" y="1700893"/>
            <a:ext cx="8915400" cy="3777622"/>
          </a:xfrm>
        </p:spPr>
        <p:txBody>
          <a:bodyPr>
            <a:normAutofit fontScale="92500" lnSpcReduction="10000"/>
          </a:bodyPr>
          <a:lstStyle/>
          <a:p>
            <a:r>
              <a:rPr lang="en-AU" dirty="0">
                <a:latin typeface="Calibri Light" panose="020F0302020204030204" pitchFamily="34" charset="0"/>
                <a:cs typeface="Calibri Light" panose="020F0302020204030204" pitchFamily="34" charset="0"/>
              </a:rPr>
              <a:t>You extubate a 3yo boy (18kg) deep following routine elective Tonsillectomy &amp; Adenoidectomy and take them to PACU. You handover to the PACU nurse and go back to theatre. A few minutes after you leave PACU, you hear the emergency buzzer for the child. You run back to PACU. </a:t>
            </a:r>
          </a:p>
          <a:p>
            <a:r>
              <a:rPr lang="en-AU" dirty="0">
                <a:latin typeface="Calibri Light" panose="020F0302020204030204" pitchFamily="34" charset="0"/>
                <a:cs typeface="Calibri Light" panose="020F0302020204030204" pitchFamily="34" charset="0"/>
              </a:rPr>
              <a:t>You find the child still in recovery position, the nurse is frazzled and stating she can’t see the child breathing and cannot get a saturation reading. The child looks blue and you cannot see a sats trace or blood pressure reading.</a:t>
            </a:r>
          </a:p>
          <a:p>
            <a:r>
              <a:rPr lang="en-AU" dirty="0">
                <a:latin typeface="Calibri Light" panose="020F0302020204030204" pitchFamily="34" charset="0"/>
                <a:cs typeface="Calibri Light" panose="020F0302020204030204" pitchFamily="34" charset="0"/>
              </a:rPr>
              <a:t>Please manage the situation.</a:t>
            </a:r>
          </a:p>
        </p:txBody>
      </p:sp>
    </p:spTree>
    <p:extLst>
      <p:ext uri="{BB962C8B-B14F-4D97-AF65-F5344CB8AC3E}">
        <p14:creationId xmlns:p14="http://schemas.microsoft.com/office/powerpoint/2010/main" val="108255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AB0DE1-3581-3462-EEAC-BF90B5D0BC83}"/>
              </a:ext>
            </a:extLst>
          </p:cNvPr>
          <p:cNvPicPr>
            <a:picLocks noChangeAspect="1"/>
          </p:cNvPicPr>
          <p:nvPr/>
        </p:nvPicPr>
        <p:blipFill>
          <a:blip r:embed="rId3"/>
          <a:stretch>
            <a:fillRect/>
          </a:stretch>
        </p:blipFill>
        <p:spPr>
          <a:xfrm>
            <a:off x="1159372" y="966611"/>
            <a:ext cx="6960816" cy="4924777"/>
          </a:xfrm>
          <a:prstGeom prst="rect">
            <a:avLst/>
          </a:prstGeom>
        </p:spPr>
      </p:pic>
    </p:spTree>
    <p:extLst>
      <p:ext uri="{BB962C8B-B14F-4D97-AF65-F5344CB8AC3E}">
        <p14:creationId xmlns:p14="http://schemas.microsoft.com/office/powerpoint/2010/main" val="12027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BB42E9-6FC1-EEF8-0F54-037AECFC7F5F}"/>
              </a:ext>
            </a:extLst>
          </p:cNvPr>
          <p:cNvPicPr>
            <a:picLocks noChangeAspect="1"/>
          </p:cNvPicPr>
          <p:nvPr/>
        </p:nvPicPr>
        <p:blipFill>
          <a:blip r:embed="rId3"/>
          <a:stretch>
            <a:fillRect/>
          </a:stretch>
        </p:blipFill>
        <p:spPr>
          <a:xfrm>
            <a:off x="1200546" y="453401"/>
            <a:ext cx="6155404" cy="5951197"/>
          </a:xfrm>
          <a:prstGeom prst="rect">
            <a:avLst/>
          </a:prstGeom>
        </p:spPr>
      </p:pic>
    </p:spTree>
    <p:extLst>
      <p:ext uri="{BB962C8B-B14F-4D97-AF65-F5344CB8AC3E}">
        <p14:creationId xmlns:p14="http://schemas.microsoft.com/office/powerpoint/2010/main" val="140847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FB67-E453-6E94-6491-BEB4B4811FBF}"/>
              </a:ext>
            </a:extLst>
          </p:cNvPr>
          <p:cNvSpPr>
            <a:spLocks noGrp="1"/>
          </p:cNvSpPr>
          <p:nvPr>
            <p:ph type="title"/>
          </p:nvPr>
        </p:nvSpPr>
        <p:spPr>
          <a:xfrm>
            <a:off x="838800" y="363600"/>
            <a:ext cx="9378942" cy="942224"/>
          </a:xfrm>
        </p:spPr>
        <p:txBody>
          <a:bodyPr>
            <a:noAutofit/>
          </a:bodyPr>
          <a:lstStyle/>
          <a:p>
            <a:r>
              <a:rPr lang="en-AU" sz="3600" dirty="0">
                <a:latin typeface="Calibri Light" panose="020F0302020204030204" pitchFamily="34" charset="0"/>
                <a:cs typeface="Calibri Light" panose="020F0302020204030204" pitchFamily="34" charset="0"/>
              </a:rPr>
              <a:t>Differences between Paediatric &amp; Adult Arrest</a:t>
            </a:r>
          </a:p>
        </p:txBody>
      </p:sp>
      <p:sp>
        <p:nvSpPr>
          <p:cNvPr id="3" name="Content Placeholder 2">
            <a:extLst>
              <a:ext uri="{FF2B5EF4-FFF2-40B4-BE49-F238E27FC236}">
                <a16:creationId xmlns:a16="http://schemas.microsoft.com/office/drawing/2014/main" id="{4730AEEB-BEA3-8860-C9C8-8D6C2C3649F2}"/>
              </a:ext>
            </a:extLst>
          </p:cNvPr>
          <p:cNvSpPr>
            <a:spLocks noGrp="1"/>
          </p:cNvSpPr>
          <p:nvPr>
            <p:ph idx="1"/>
          </p:nvPr>
        </p:nvSpPr>
        <p:spPr>
          <a:xfrm>
            <a:off x="838800" y="1485123"/>
            <a:ext cx="9154091" cy="4377267"/>
          </a:xfrm>
        </p:spPr>
        <p:txBody>
          <a:bodyPr>
            <a:normAutofit fontScale="92500"/>
          </a:bodyPr>
          <a:lstStyle/>
          <a:p>
            <a:r>
              <a:rPr lang="en-AU" sz="2600" dirty="0">
                <a:latin typeface="Calibri Light" panose="020F0302020204030204" pitchFamily="34" charset="0"/>
                <a:cs typeface="Calibri Light" panose="020F0302020204030204" pitchFamily="34" charset="0"/>
              </a:rPr>
              <a:t>What are the most common causes of arrest in Paediatric population</a:t>
            </a:r>
          </a:p>
          <a:p>
            <a:pPr lvl="1"/>
            <a:r>
              <a:rPr lang="en-US" sz="2200" dirty="0">
                <a:solidFill>
                  <a:schemeClr val="tx1"/>
                </a:solidFill>
                <a:effectLst/>
                <a:latin typeface="Calibri Light" panose="020F0302020204030204" pitchFamily="34" charset="0"/>
                <a:cs typeface="Calibri Light" panose="020F0302020204030204" pitchFamily="34" charset="0"/>
              </a:rPr>
              <a:t>In the paediatric population, cardiorespiratory arrest is more often secondary to respiratory (e.g. hypoxaemia secondary to respiratory infection, trauma, drowning or poisoning) or circulatory failure (e.g. hypotension secondary to septicemia or trauma) rather than a primary arrest from an arrhythmia.</a:t>
            </a:r>
          </a:p>
          <a:p>
            <a:pPr marL="457200" lvl="1" indent="0">
              <a:buNone/>
            </a:pPr>
            <a:endParaRPr lang="en-AU" sz="1500" dirty="0">
              <a:latin typeface="Calibri Light" panose="020F0302020204030204" pitchFamily="34" charset="0"/>
              <a:cs typeface="Calibri Light" panose="020F0302020204030204" pitchFamily="34" charset="0"/>
            </a:endParaRPr>
          </a:p>
          <a:p>
            <a:r>
              <a:rPr lang="en-AU" sz="2600" dirty="0">
                <a:latin typeface="Calibri Light" panose="020F0302020204030204" pitchFamily="34" charset="0"/>
                <a:cs typeface="Calibri Light" panose="020F0302020204030204" pitchFamily="34" charset="0"/>
              </a:rPr>
              <a:t>What % of paediatric arrest presents with shockable rhythm?</a:t>
            </a:r>
          </a:p>
          <a:p>
            <a:pPr lvl="1"/>
            <a:r>
              <a:rPr lang="en-US" sz="2200" dirty="0">
                <a:solidFill>
                  <a:srgbClr val="000000"/>
                </a:solidFill>
                <a:effectLst/>
                <a:latin typeface="Calibri Light" panose="020F0302020204030204" pitchFamily="34" charset="0"/>
                <a:cs typeface="Calibri Light" panose="020F0302020204030204" pitchFamily="34" charset="0"/>
              </a:rPr>
              <a:t>The initial cardiac rhythm discovered is usually (85%) asystole or PEA.</a:t>
            </a:r>
            <a:endParaRPr lang="en-US" sz="2200" baseline="30000" dirty="0">
              <a:solidFill>
                <a:srgbClr val="000000"/>
              </a:solidFill>
              <a:latin typeface="Calibri Light" panose="020F0302020204030204" pitchFamily="34" charset="0"/>
              <a:cs typeface="Calibri Light" panose="020F0302020204030204" pitchFamily="34" charset="0"/>
            </a:endParaRPr>
          </a:p>
          <a:p>
            <a:pPr lvl="1"/>
            <a:r>
              <a:rPr lang="en-US" sz="2200" dirty="0">
                <a:solidFill>
                  <a:srgbClr val="000000"/>
                </a:solidFill>
                <a:effectLst/>
                <a:latin typeface="Calibri Light" panose="020F0302020204030204" pitchFamily="34" charset="0"/>
                <a:cs typeface="Calibri Light" panose="020F0302020204030204" pitchFamily="34" charset="0"/>
              </a:rPr>
              <a:t>The incidence of VF or pulseless VT as the initial rhythm is approximately 15%.</a:t>
            </a:r>
            <a:r>
              <a:rPr lang="en-US" sz="2200" baseline="30000" dirty="0">
                <a:solidFill>
                  <a:srgbClr val="000000"/>
                </a:solidFill>
                <a:effectLst/>
                <a:latin typeface="Calibri Light" panose="020F0302020204030204" pitchFamily="34" charset="0"/>
                <a:cs typeface="Calibri Light" panose="020F0302020204030204" pitchFamily="34" charset="0"/>
              </a:rPr>
              <a:t>8  </a:t>
            </a:r>
            <a:r>
              <a:rPr lang="en-US" sz="2200" dirty="0">
                <a:solidFill>
                  <a:srgbClr val="000000"/>
                </a:solidFill>
                <a:effectLst/>
                <a:latin typeface="Calibri Light" panose="020F0302020204030204" pitchFamily="34" charset="0"/>
                <a:cs typeface="Calibri Light" panose="020F0302020204030204" pitchFamily="34" charset="0"/>
              </a:rPr>
              <a:t>More likely to be associated with:</a:t>
            </a:r>
          </a:p>
          <a:p>
            <a:pPr lvl="2"/>
            <a:r>
              <a:rPr lang="en-US" sz="1900" dirty="0">
                <a:solidFill>
                  <a:srgbClr val="000000"/>
                </a:solidFill>
                <a:latin typeface="Calibri Light" panose="020F0302020204030204" pitchFamily="34" charset="0"/>
                <a:cs typeface="Calibri Light" panose="020F0302020204030204" pitchFamily="34" charset="0"/>
              </a:rPr>
              <a:t>C</a:t>
            </a:r>
            <a:r>
              <a:rPr lang="en-US" sz="1900" dirty="0">
                <a:solidFill>
                  <a:srgbClr val="000000"/>
                </a:solidFill>
                <a:effectLst/>
                <a:latin typeface="Calibri Light" panose="020F0302020204030204" pitchFamily="34" charset="0"/>
                <a:cs typeface="Calibri Light" panose="020F0302020204030204" pitchFamily="34" charset="0"/>
              </a:rPr>
              <a:t>ongenital heart conditions</a:t>
            </a:r>
          </a:p>
          <a:p>
            <a:pPr lvl="2"/>
            <a:r>
              <a:rPr lang="en-US" sz="1900" dirty="0">
                <a:solidFill>
                  <a:srgbClr val="000000"/>
                </a:solidFill>
                <a:effectLst/>
                <a:latin typeface="Calibri Light" panose="020F0302020204030204" pitchFamily="34" charset="0"/>
                <a:cs typeface="Calibri Light" panose="020F0302020204030204" pitchFamily="34" charset="0"/>
              </a:rPr>
              <a:t>Poisoning with cardioactive medications and</a:t>
            </a:r>
          </a:p>
          <a:p>
            <a:pPr lvl="2"/>
            <a:r>
              <a:rPr lang="en-US" sz="1900" dirty="0">
                <a:solidFill>
                  <a:srgbClr val="000000"/>
                </a:solidFill>
                <a:latin typeface="Calibri Light" panose="020F0302020204030204" pitchFamily="34" charset="0"/>
                <a:cs typeface="Calibri Light" panose="020F0302020204030204" pitchFamily="34" charset="0"/>
              </a:rPr>
              <a:t>M</a:t>
            </a:r>
            <a:r>
              <a:rPr lang="en-US" sz="1900" dirty="0">
                <a:solidFill>
                  <a:srgbClr val="000000"/>
                </a:solidFill>
                <a:effectLst/>
                <a:latin typeface="Calibri Light" panose="020F0302020204030204" pitchFamily="34" charset="0"/>
                <a:cs typeface="Calibri Light" panose="020F0302020204030204" pitchFamily="34" charset="0"/>
              </a:rPr>
              <a:t>embrane ion channelopathies such as congenital long QT syndrome. </a:t>
            </a:r>
            <a:endParaRPr lang="en-AU" sz="19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9437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67F15-FE71-FFB1-0CAD-DFA137B24A14}"/>
              </a:ext>
            </a:extLst>
          </p:cNvPr>
          <p:cNvSpPr>
            <a:spLocks noGrp="1"/>
          </p:cNvSpPr>
          <p:nvPr>
            <p:ph type="title"/>
          </p:nvPr>
        </p:nvSpPr>
        <p:spPr/>
        <p:txBody>
          <a:bodyPr/>
          <a:lstStyle/>
          <a:p>
            <a:r>
              <a:rPr lang="en-AU" dirty="0">
                <a:latin typeface="Calibri Light" panose="020F0302020204030204" pitchFamily="34" charset="0"/>
                <a:cs typeface="Calibri Light" panose="020F0302020204030204" pitchFamily="34" charset="0"/>
              </a:rPr>
              <a:t>When to use which algorithm?</a:t>
            </a:r>
          </a:p>
        </p:txBody>
      </p:sp>
      <p:sp>
        <p:nvSpPr>
          <p:cNvPr id="3" name="Content Placeholder 2">
            <a:extLst>
              <a:ext uri="{FF2B5EF4-FFF2-40B4-BE49-F238E27FC236}">
                <a16:creationId xmlns:a16="http://schemas.microsoft.com/office/drawing/2014/main" id="{EEE37A34-BAB9-74B6-83D9-B94363EF31D7}"/>
              </a:ext>
            </a:extLst>
          </p:cNvPr>
          <p:cNvSpPr>
            <a:spLocks noGrp="1"/>
          </p:cNvSpPr>
          <p:nvPr>
            <p:ph idx="1"/>
          </p:nvPr>
        </p:nvSpPr>
        <p:spPr>
          <a:xfrm>
            <a:off x="838800" y="1700981"/>
            <a:ext cx="8915400" cy="3777622"/>
          </a:xfrm>
        </p:spPr>
        <p:txBody>
          <a:bodyPr>
            <a:normAutofit/>
          </a:bodyPr>
          <a:lstStyle/>
          <a:p>
            <a:r>
              <a:rPr lang="en-AU" sz="2400" dirty="0">
                <a:latin typeface="Calibri Light" panose="020F0302020204030204" pitchFamily="34" charset="0"/>
                <a:cs typeface="Calibri Light" panose="020F0302020204030204" pitchFamily="34" charset="0"/>
              </a:rPr>
              <a:t>When to use the APLS Algorithm?</a:t>
            </a:r>
          </a:p>
          <a:p>
            <a:pPr lvl="1"/>
            <a:r>
              <a:rPr lang="en-US" sz="2000" dirty="0">
                <a:solidFill>
                  <a:srgbClr val="000000"/>
                </a:solidFill>
                <a:effectLst/>
                <a:latin typeface="Calibri Light" panose="020F0302020204030204" pitchFamily="34" charset="0"/>
                <a:cs typeface="Calibri Light" panose="020F0302020204030204" pitchFamily="34" charset="0"/>
              </a:rPr>
              <a:t>For the purposes of paediatric life support guidelines, paediatric patients include infants (0 to 12 months of age </a:t>
            </a:r>
            <a:r>
              <a:rPr lang="en-US" sz="2000" dirty="0" err="1">
                <a:solidFill>
                  <a:srgbClr val="000000"/>
                </a:solidFill>
                <a:effectLst/>
                <a:latin typeface="Calibri Light" panose="020F0302020204030204" pitchFamily="34" charset="0"/>
                <a:cs typeface="Calibri Light" panose="020F0302020204030204" pitchFamily="34" charset="0"/>
              </a:rPr>
              <a:t>ie</a:t>
            </a:r>
            <a:r>
              <a:rPr lang="en-US" sz="2000" dirty="0">
                <a:solidFill>
                  <a:srgbClr val="000000"/>
                </a:solidFill>
                <a:effectLst/>
                <a:latin typeface="Calibri Light" panose="020F0302020204030204" pitchFamily="34" charset="0"/>
                <a:cs typeface="Calibri Light" panose="020F0302020204030204" pitchFamily="34" charset="0"/>
              </a:rPr>
              <a:t>. up to the first birthday), and children (up to the 18</a:t>
            </a:r>
            <a:r>
              <a:rPr lang="en-US" sz="2000" baseline="30000" dirty="0">
                <a:solidFill>
                  <a:srgbClr val="000000"/>
                </a:solidFill>
                <a:effectLst/>
                <a:latin typeface="Calibri Light" panose="020F0302020204030204" pitchFamily="34" charset="0"/>
                <a:cs typeface="Calibri Light" panose="020F0302020204030204" pitchFamily="34" charset="0"/>
              </a:rPr>
              <a:t>th</a:t>
            </a:r>
            <a:r>
              <a:rPr lang="en-US" sz="2000" dirty="0">
                <a:solidFill>
                  <a:srgbClr val="000000"/>
                </a:solidFill>
                <a:effectLst/>
                <a:latin typeface="Calibri Light" panose="020F0302020204030204" pitchFamily="34" charset="0"/>
                <a:cs typeface="Calibri Light" panose="020F0302020204030204" pitchFamily="34" charset="0"/>
              </a:rPr>
              <a:t> birthday), </a:t>
            </a:r>
            <a:r>
              <a:rPr lang="en-US" sz="2000" b="1" dirty="0">
                <a:solidFill>
                  <a:srgbClr val="000000"/>
                </a:solidFill>
                <a:effectLst/>
                <a:latin typeface="Calibri Light" panose="020F0302020204030204" pitchFamily="34" charset="0"/>
                <a:cs typeface="Calibri Light" panose="020F0302020204030204" pitchFamily="34" charset="0"/>
              </a:rPr>
              <a:t>excluding newborns</a:t>
            </a:r>
            <a:r>
              <a:rPr lang="en-US" sz="2000" dirty="0">
                <a:solidFill>
                  <a:srgbClr val="000000"/>
                </a:solidFill>
                <a:effectLst/>
                <a:latin typeface="Calibri Light" panose="020F0302020204030204" pitchFamily="34" charset="0"/>
                <a:cs typeface="Calibri Light" panose="020F0302020204030204" pitchFamily="34" charset="0"/>
              </a:rPr>
              <a:t>. </a:t>
            </a:r>
          </a:p>
          <a:p>
            <a:pPr lvl="1"/>
            <a:r>
              <a:rPr lang="en-US" sz="2000" dirty="0">
                <a:solidFill>
                  <a:srgbClr val="000000"/>
                </a:solidFill>
                <a:effectLst/>
                <a:latin typeface="Calibri Light" panose="020F0302020204030204" pitchFamily="34" charset="0"/>
                <a:cs typeface="Calibri Light" panose="020F0302020204030204" pitchFamily="34" charset="0"/>
              </a:rPr>
              <a:t>Infants aged more than a few hours beyond birth should be managed according to paediatric guidelines (with a compression-ventilation ratio of 15:2) in the pre-hospital, emergency department, paediatric inpatient and paediatric intensive care unit environments.</a:t>
            </a:r>
          </a:p>
        </p:txBody>
      </p:sp>
    </p:spTree>
    <p:extLst>
      <p:ext uri="{BB962C8B-B14F-4D97-AF65-F5344CB8AC3E}">
        <p14:creationId xmlns:p14="http://schemas.microsoft.com/office/powerpoint/2010/main" val="58965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BF73-59A2-41BB-D462-061086C68211}"/>
              </a:ext>
            </a:extLst>
          </p:cNvPr>
          <p:cNvSpPr>
            <a:spLocks noGrp="1"/>
          </p:cNvSpPr>
          <p:nvPr>
            <p:ph type="title"/>
          </p:nvPr>
        </p:nvSpPr>
        <p:spPr>
          <a:xfrm>
            <a:off x="838799" y="624110"/>
            <a:ext cx="5125038" cy="1280890"/>
          </a:xfrm>
        </p:spPr>
        <p:txBody>
          <a:bodyPr>
            <a:noAutofit/>
          </a:bodyPr>
          <a:lstStyle/>
          <a:p>
            <a:pPr>
              <a:lnSpc>
                <a:spcPct val="90000"/>
              </a:lnSpc>
            </a:pPr>
            <a:r>
              <a:rPr lang="en-AU" sz="2800" dirty="0">
                <a:latin typeface="Calibri Light" panose="020F0302020204030204" pitchFamily="34" charset="0"/>
                <a:cs typeface="Calibri Light" panose="020F0302020204030204" pitchFamily="34" charset="0"/>
              </a:rPr>
              <a:t>Differences between Paediatric &amp; Adult Life Support</a:t>
            </a:r>
          </a:p>
        </p:txBody>
      </p:sp>
      <p:sp>
        <p:nvSpPr>
          <p:cNvPr id="3" name="Content Placeholder 2">
            <a:extLst>
              <a:ext uri="{FF2B5EF4-FFF2-40B4-BE49-F238E27FC236}">
                <a16:creationId xmlns:a16="http://schemas.microsoft.com/office/drawing/2014/main" id="{50802BFC-9ADE-355E-B67D-6C381AF45F6A}"/>
              </a:ext>
            </a:extLst>
          </p:cNvPr>
          <p:cNvSpPr>
            <a:spLocks noGrp="1"/>
          </p:cNvSpPr>
          <p:nvPr>
            <p:ph idx="1"/>
          </p:nvPr>
        </p:nvSpPr>
        <p:spPr>
          <a:xfrm>
            <a:off x="838800" y="2133600"/>
            <a:ext cx="4140772" cy="3777622"/>
          </a:xfrm>
        </p:spPr>
        <p:txBody>
          <a:bodyPr>
            <a:normAutofit/>
          </a:bodyPr>
          <a:lstStyle/>
          <a:p>
            <a:r>
              <a:rPr lang="en-AU" sz="2400" dirty="0">
                <a:solidFill>
                  <a:schemeClr val="tx1"/>
                </a:solidFill>
                <a:latin typeface="Calibri Light" panose="020F0302020204030204" pitchFamily="34" charset="0"/>
                <a:cs typeface="Calibri Light" panose="020F0302020204030204" pitchFamily="34" charset="0"/>
              </a:rPr>
              <a:t>Airway</a:t>
            </a:r>
          </a:p>
          <a:p>
            <a:pPr lvl="1"/>
            <a:r>
              <a:rPr lang="en-AU" sz="2000" dirty="0">
                <a:solidFill>
                  <a:schemeClr val="tx1"/>
                </a:solidFill>
                <a:latin typeface="Calibri Light" panose="020F0302020204030204" pitchFamily="34" charset="0"/>
                <a:cs typeface="Calibri Light" panose="020F0302020204030204" pitchFamily="34" charset="0"/>
              </a:rPr>
              <a:t>Airway opening manoeuvre</a:t>
            </a:r>
          </a:p>
          <a:p>
            <a:pPr lvl="1"/>
            <a:r>
              <a:rPr lang="en-AU" sz="2000" dirty="0">
                <a:solidFill>
                  <a:schemeClr val="tx1"/>
                </a:solidFill>
                <a:latin typeface="Calibri Light" panose="020F0302020204030204" pitchFamily="34" charset="0"/>
                <a:cs typeface="Calibri Light" panose="020F0302020204030204" pitchFamily="34" charset="0"/>
              </a:rPr>
              <a:t>Insertion of OPA</a:t>
            </a:r>
          </a:p>
        </p:txBody>
      </p:sp>
      <p:pic>
        <p:nvPicPr>
          <p:cNvPr id="4" name="Picture 3">
            <a:extLst>
              <a:ext uri="{FF2B5EF4-FFF2-40B4-BE49-F238E27FC236}">
                <a16:creationId xmlns:a16="http://schemas.microsoft.com/office/drawing/2014/main" id="{A7223C10-8C3B-6374-9777-77DC23C4DCEE}"/>
              </a:ext>
            </a:extLst>
          </p:cNvPr>
          <p:cNvPicPr>
            <a:picLocks noChangeAspect="1"/>
          </p:cNvPicPr>
          <p:nvPr/>
        </p:nvPicPr>
        <p:blipFill>
          <a:blip r:embed="rId3"/>
          <a:srcRect l="6007" r="10868" b="-5"/>
          <a:stretch/>
        </p:blipFill>
        <p:spPr>
          <a:xfrm>
            <a:off x="6106666" y="623190"/>
            <a:ext cx="2647024" cy="2563582"/>
          </a:xfrm>
          <a:prstGeom prst="rect">
            <a:avLst/>
          </a:prstGeom>
        </p:spPr>
      </p:pic>
      <p:pic>
        <p:nvPicPr>
          <p:cNvPr id="5" name="Picture 4">
            <a:extLst>
              <a:ext uri="{FF2B5EF4-FFF2-40B4-BE49-F238E27FC236}">
                <a16:creationId xmlns:a16="http://schemas.microsoft.com/office/drawing/2014/main" id="{5F9EB57A-1722-BDDA-AAEC-315D0C6637C6}"/>
              </a:ext>
            </a:extLst>
          </p:cNvPr>
          <p:cNvPicPr>
            <a:picLocks noChangeAspect="1"/>
          </p:cNvPicPr>
          <p:nvPr/>
        </p:nvPicPr>
        <p:blipFill>
          <a:blip r:embed="rId4"/>
          <a:srcRect l="7188" r="15630" b="2"/>
          <a:stretch/>
        </p:blipFill>
        <p:spPr>
          <a:xfrm>
            <a:off x="8896519" y="623190"/>
            <a:ext cx="2647024" cy="2563582"/>
          </a:xfrm>
          <a:prstGeom prst="rect">
            <a:avLst/>
          </a:prstGeom>
        </p:spPr>
      </p:pic>
      <p:pic>
        <p:nvPicPr>
          <p:cNvPr id="6" name="Picture 5">
            <a:extLst>
              <a:ext uri="{FF2B5EF4-FFF2-40B4-BE49-F238E27FC236}">
                <a16:creationId xmlns:a16="http://schemas.microsoft.com/office/drawing/2014/main" id="{D7A74F09-A4B2-CBDA-4B24-707A1C0B7913}"/>
              </a:ext>
            </a:extLst>
          </p:cNvPr>
          <p:cNvPicPr>
            <a:picLocks noChangeAspect="1"/>
          </p:cNvPicPr>
          <p:nvPr/>
        </p:nvPicPr>
        <p:blipFill>
          <a:blip r:embed="rId5"/>
          <a:srcRect l="4549" r="15941" b="-4"/>
          <a:stretch/>
        </p:blipFill>
        <p:spPr>
          <a:xfrm>
            <a:off x="6106666" y="3328978"/>
            <a:ext cx="2647024" cy="2563582"/>
          </a:xfrm>
          <a:prstGeom prst="rect">
            <a:avLst/>
          </a:prstGeom>
        </p:spPr>
      </p:pic>
      <p:pic>
        <p:nvPicPr>
          <p:cNvPr id="7" name="Picture 6">
            <a:extLst>
              <a:ext uri="{FF2B5EF4-FFF2-40B4-BE49-F238E27FC236}">
                <a16:creationId xmlns:a16="http://schemas.microsoft.com/office/drawing/2014/main" id="{B0452D43-582E-FC3D-35AC-D009AFB8BCEF}"/>
              </a:ext>
            </a:extLst>
          </p:cNvPr>
          <p:cNvPicPr>
            <a:picLocks noChangeAspect="1"/>
          </p:cNvPicPr>
          <p:nvPr/>
        </p:nvPicPr>
        <p:blipFill>
          <a:blip r:embed="rId6"/>
          <a:srcRect l="14527" r="5193"/>
          <a:stretch/>
        </p:blipFill>
        <p:spPr>
          <a:xfrm>
            <a:off x="8896519" y="3328978"/>
            <a:ext cx="2647024" cy="2563582"/>
          </a:xfrm>
          <a:prstGeom prst="rect">
            <a:avLst/>
          </a:prstGeom>
        </p:spPr>
      </p:pic>
    </p:spTree>
    <p:extLst>
      <p:ext uri="{BB962C8B-B14F-4D97-AF65-F5344CB8AC3E}">
        <p14:creationId xmlns:p14="http://schemas.microsoft.com/office/powerpoint/2010/main" val="425683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E0CF-7472-4A72-4753-B2CEF44C2659}"/>
              </a:ext>
            </a:extLst>
          </p:cNvPr>
          <p:cNvSpPr>
            <a:spLocks noGrp="1"/>
          </p:cNvSpPr>
          <p:nvPr>
            <p:ph type="title"/>
          </p:nvPr>
        </p:nvSpPr>
        <p:spPr>
          <a:xfrm>
            <a:off x="649224" y="645106"/>
            <a:ext cx="5122652" cy="1259894"/>
          </a:xfrm>
        </p:spPr>
        <p:txBody>
          <a:bodyPr>
            <a:normAutofit/>
          </a:bodyPr>
          <a:lstStyle/>
          <a:p>
            <a:r>
              <a:rPr lang="en-AU" sz="2800" dirty="0">
                <a:latin typeface="Calibri Light" panose="020F0302020204030204" pitchFamily="34" charset="0"/>
                <a:cs typeface="Calibri Light" panose="020F0302020204030204" pitchFamily="34" charset="0"/>
              </a:rPr>
              <a:t>Differences between Paediatric &amp; Adult ALS</a:t>
            </a:r>
          </a:p>
        </p:txBody>
      </p:sp>
      <p:sp>
        <p:nvSpPr>
          <p:cNvPr id="3" name="Content Placeholder 2">
            <a:extLst>
              <a:ext uri="{FF2B5EF4-FFF2-40B4-BE49-F238E27FC236}">
                <a16:creationId xmlns:a16="http://schemas.microsoft.com/office/drawing/2014/main" id="{6710F12A-CF88-4B02-A31A-BE264961E5DB}"/>
              </a:ext>
            </a:extLst>
          </p:cNvPr>
          <p:cNvSpPr>
            <a:spLocks noGrp="1"/>
          </p:cNvSpPr>
          <p:nvPr>
            <p:ph idx="1"/>
          </p:nvPr>
        </p:nvSpPr>
        <p:spPr>
          <a:xfrm>
            <a:off x="649225" y="2133600"/>
            <a:ext cx="5122652" cy="3759253"/>
          </a:xfrm>
        </p:spPr>
        <p:txBody>
          <a:bodyPr>
            <a:normAutofit/>
          </a:bodyPr>
          <a:lstStyle/>
          <a:p>
            <a:r>
              <a:rPr lang="en-AU" sz="2400" dirty="0">
                <a:latin typeface="Calibri Light" panose="020F0302020204030204" pitchFamily="34" charset="0"/>
                <a:cs typeface="Calibri Light" panose="020F0302020204030204" pitchFamily="34" charset="0"/>
              </a:rPr>
              <a:t>Breathing</a:t>
            </a:r>
          </a:p>
          <a:p>
            <a:pPr lvl="1"/>
            <a:r>
              <a:rPr lang="en-AU" sz="2000" dirty="0">
                <a:latin typeface="Calibri Light" panose="020F0302020204030204" pitchFamily="34" charset="0"/>
                <a:cs typeface="Calibri Light" panose="020F0302020204030204" pitchFamily="34" charset="0"/>
              </a:rPr>
              <a:t>CPR: Ventilation ratio (15:2)</a:t>
            </a:r>
          </a:p>
          <a:p>
            <a:pPr lvl="1"/>
            <a:r>
              <a:rPr lang="en-AU" sz="2000" dirty="0">
                <a:latin typeface="Calibri Light" panose="020F0302020204030204" pitchFamily="34" charset="0"/>
                <a:cs typeface="Calibri Light" panose="020F0302020204030204" pitchFamily="34" charset="0"/>
              </a:rPr>
              <a:t>Consider 2 Breaths before CPR</a:t>
            </a:r>
          </a:p>
          <a:p>
            <a:pPr lvl="1"/>
            <a:endParaRPr lang="en-AU" sz="2000" dirty="0">
              <a:latin typeface="Calibri Light" panose="020F0302020204030204" pitchFamily="34" charset="0"/>
              <a:cs typeface="Calibri Light" panose="020F0302020204030204" pitchFamily="34" charset="0"/>
            </a:endParaRPr>
          </a:p>
          <a:p>
            <a:r>
              <a:rPr lang="en-AU" sz="2400" dirty="0">
                <a:latin typeface="Calibri Light" panose="020F0302020204030204" pitchFamily="34" charset="0"/>
                <a:cs typeface="Calibri Light" panose="020F0302020204030204" pitchFamily="34" charset="0"/>
              </a:rPr>
              <a:t>Circulation</a:t>
            </a:r>
          </a:p>
          <a:p>
            <a:pPr lvl="1"/>
            <a:r>
              <a:rPr lang="en-AU" sz="2000" dirty="0">
                <a:latin typeface="Calibri Light" panose="020F0302020204030204" pitchFamily="34" charset="0"/>
                <a:cs typeface="Calibri Light" panose="020F0302020204030204" pitchFamily="34" charset="0"/>
              </a:rPr>
              <a:t>Compression technique and depth</a:t>
            </a:r>
          </a:p>
          <a:p>
            <a:pPr lvl="1"/>
            <a:r>
              <a:rPr lang="en-AU" sz="2000" dirty="0">
                <a:latin typeface="Calibri Light" panose="020F0302020204030204" pitchFamily="34" charset="0"/>
                <a:cs typeface="Calibri Light" panose="020F0302020204030204" pitchFamily="34" charset="0"/>
              </a:rPr>
              <a:t>Ventilation rate with advanced airway</a:t>
            </a:r>
          </a:p>
          <a:p>
            <a:pPr lvl="1"/>
            <a:r>
              <a:rPr lang="en-AU" sz="2000" dirty="0">
                <a:latin typeface="Calibri Light" panose="020F0302020204030204" pitchFamily="34" charset="0"/>
                <a:cs typeface="Calibri Light" panose="020F0302020204030204" pitchFamily="34" charset="0"/>
              </a:rPr>
              <a:t>IO – antero-medial surface of proximal/distal tibia most suitable during resus of infants &amp; children</a:t>
            </a:r>
          </a:p>
        </p:txBody>
      </p:sp>
      <p:pic>
        <p:nvPicPr>
          <p:cNvPr id="4" name="Picture 3">
            <a:extLst>
              <a:ext uri="{FF2B5EF4-FFF2-40B4-BE49-F238E27FC236}">
                <a16:creationId xmlns:a16="http://schemas.microsoft.com/office/drawing/2014/main" id="{80DEA690-B28F-18E7-D237-F44528831276}"/>
              </a:ext>
            </a:extLst>
          </p:cNvPr>
          <p:cNvPicPr>
            <a:picLocks noChangeAspect="1"/>
          </p:cNvPicPr>
          <p:nvPr/>
        </p:nvPicPr>
        <p:blipFill>
          <a:blip r:embed="rId3"/>
          <a:stretch>
            <a:fillRect/>
          </a:stretch>
        </p:blipFill>
        <p:spPr>
          <a:xfrm>
            <a:off x="6086041" y="1101625"/>
            <a:ext cx="2654598" cy="2063949"/>
          </a:xfrm>
          <a:prstGeom prst="rect">
            <a:avLst/>
          </a:prstGeom>
        </p:spPr>
      </p:pic>
      <p:pic>
        <p:nvPicPr>
          <p:cNvPr id="7" name="Picture 6">
            <a:extLst>
              <a:ext uri="{FF2B5EF4-FFF2-40B4-BE49-F238E27FC236}">
                <a16:creationId xmlns:a16="http://schemas.microsoft.com/office/drawing/2014/main" id="{22293EC5-D079-6156-9A0A-49C3E4B33BFA}"/>
              </a:ext>
            </a:extLst>
          </p:cNvPr>
          <p:cNvPicPr>
            <a:picLocks noChangeAspect="1"/>
          </p:cNvPicPr>
          <p:nvPr/>
        </p:nvPicPr>
        <p:blipFill>
          <a:blip r:embed="rId4"/>
          <a:stretch>
            <a:fillRect/>
          </a:stretch>
        </p:blipFill>
        <p:spPr>
          <a:xfrm>
            <a:off x="9364167" y="941438"/>
            <a:ext cx="1716713" cy="2384324"/>
          </a:xfrm>
          <a:prstGeom prst="rect">
            <a:avLst/>
          </a:prstGeom>
        </p:spPr>
      </p:pic>
      <p:pic>
        <p:nvPicPr>
          <p:cNvPr id="5" name="Picture 4">
            <a:extLst>
              <a:ext uri="{FF2B5EF4-FFF2-40B4-BE49-F238E27FC236}">
                <a16:creationId xmlns:a16="http://schemas.microsoft.com/office/drawing/2014/main" id="{47A49454-AE9A-046C-9D01-9BBFE2791CED}"/>
              </a:ext>
            </a:extLst>
          </p:cNvPr>
          <p:cNvPicPr>
            <a:picLocks noChangeAspect="1"/>
          </p:cNvPicPr>
          <p:nvPr/>
        </p:nvPicPr>
        <p:blipFill>
          <a:blip r:embed="rId5"/>
          <a:stretch>
            <a:fillRect/>
          </a:stretch>
        </p:blipFill>
        <p:spPr>
          <a:xfrm>
            <a:off x="6086041" y="3691944"/>
            <a:ext cx="2654598" cy="2017494"/>
          </a:xfrm>
          <a:prstGeom prst="rect">
            <a:avLst/>
          </a:prstGeom>
        </p:spPr>
      </p:pic>
      <p:pic>
        <p:nvPicPr>
          <p:cNvPr id="6" name="Picture 5">
            <a:extLst>
              <a:ext uri="{FF2B5EF4-FFF2-40B4-BE49-F238E27FC236}">
                <a16:creationId xmlns:a16="http://schemas.microsoft.com/office/drawing/2014/main" id="{DB4B8A9A-362C-9727-D2A8-1F3D0B0B0948}"/>
              </a:ext>
            </a:extLst>
          </p:cNvPr>
          <p:cNvPicPr>
            <a:picLocks noChangeAspect="1"/>
          </p:cNvPicPr>
          <p:nvPr/>
        </p:nvPicPr>
        <p:blipFill>
          <a:blip r:embed="rId6"/>
          <a:stretch>
            <a:fillRect/>
          </a:stretch>
        </p:blipFill>
        <p:spPr>
          <a:xfrm>
            <a:off x="8901505" y="3666994"/>
            <a:ext cx="2642038" cy="2067394"/>
          </a:xfrm>
          <a:prstGeom prst="rect">
            <a:avLst/>
          </a:prstGeom>
        </p:spPr>
      </p:pic>
      <p:pic>
        <p:nvPicPr>
          <p:cNvPr id="9" name="Picture 8">
            <a:extLst>
              <a:ext uri="{FF2B5EF4-FFF2-40B4-BE49-F238E27FC236}">
                <a16:creationId xmlns:a16="http://schemas.microsoft.com/office/drawing/2014/main" id="{B5ABDAE7-FECE-2AB4-0AC1-40A6A7A8122B}"/>
              </a:ext>
            </a:extLst>
          </p:cNvPr>
          <p:cNvPicPr>
            <a:picLocks noChangeAspect="1"/>
          </p:cNvPicPr>
          <p:nvPr/>
        </p:nvPicPr>
        <p:blipFill>
          <a:blip r:embed="rId7"/>
          <a:stretch>
            <a:fillRect/>
          </a:stretch>
        </p:blipFill>
        <p:spPr>
          <a:xfrm>
            <a:off x="6618108" y="3426233"/>
            <a:ext cx="4405928" cy="2800741"/>
          </a:xfrm>
          <a:prstGeom prst="rect">
            <a:avLst/>
          </a:prstGeom>
        </p:spPr>
      </p:pic>
    </p:spTree>
    <p:extLst>
      <p:ext uri="{BB962C8B-B14F-4D97-AF65-F5344CB8AC3E}">
        <p14:creationId xmlns:p14="http://schemas.microsoft.com/office/powerpoint/2010/main" val="369637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B6008-5E06-43D1-3278-837F94EC12C9}"/>
              </a:ext>
            </a:extLst>
          </p:cNvPr>
          <p:cNvSpPr>
            <a:spLocks noGrp="1"/>
          </p:cNvSpPr>
          <p:nvPr>
            <p:ph type="title"/>
          </p:nvPr>
        </p:nvSpPr>
        <p:spPr/>
        <p:txBody>
          <a:bodyPr>
            <a:normAutofit/>
          </a:bodyPr>
          <a:lstStyle/>
          <a:p>
            <a:r>
              <a:rPr lang="en-AU" sz="3600" dirty="0">
                <a:latin typeface="Calibri Light" panose="020F0302020204030204" pitchFamily="34" charset="0"/>
                <a:cs typeface="Calibri Light" panose="020F0302020204030204" pitchFamily="34" charset="0"/>
              </a:rPr>
              <a:t>Differences between Paediatric &amp; Adult ALS</a:t>
            </a:r>
          </a:p>
        </p:txBody>
      </p:sp>
      <p:sp>
        <p:nvSpPr>
          <p:cNvPr id="3" name="Content Placeholder 2">
            <a:extLst>
              <a:ext uri="{FF2B5EF4-FFF2-40B4-BE49-F238E27FC236}">
                <a16:creationId xmlns:a16="http://schemas.microsoft.com/office/drawing/2014/main" id="{4EA66380-EC60-C47D-BA7E-B7BE2B521F6F}"/>
              </a:ext>
            </a:extLst>
          </p:cNvPr>
          <p:cNvSpPr>
            <a:spLocks noGrp="1"/>
          </p:cNvSpPr>
          <p:nvPr>
            <p:ph idx="1"/>
          </p:nvPr>
        </p:nvSpPr>
        <p:spPr>
          <a:xfrm>
            <a:off x="838800" y="1611086"/>
            <a:ext cx="8915400" cy="4169228"/>
          </a:xfrm>
        </p:spPr>
        <p:txBody>
          <a:bodyPr>
            <a:normAutofit fontScale="92500" lnSpcReduction="10000"/>
          </a:bodyPr>
          <a:lstStyle/>
          <a:p>
            <a:r>
              <a:rPr lang="en-AU" dirty="0">
                <a:latin typeface="Calibri Light" panose="020F0302020204030204" pitchFamily="34" charset="0"/>
                <a:cs typeface="Calibri Light" panose="020F0302020204030204" pitchFamily="34" charset="0"/>
              </a:rPr>
              <a:t>Drug doses</a:t>
            </a:r>
          </a:p>
          <a:p>
            <a:pPr lvl="1"/>
            <a:r>
              <a:rPr lang="en-AU" dirty="0">
                <a:latin typeface="Calibri Light" panose="020F0302020204030204" pitchFamily="34" charset="0"/>
                <a:cs typeface="Calibri Light" panose="020F0302020204030204" pitchFamily="34" charset="0"/>
              </a:rPr>
              <a:t>Adrenaline 10microg/kg (max 1mg)</a:t>
            </a:r>
          </a:p>
          <a:p>
            <a:pPr lvl="1"/>
            <a:r>
              <a:rPr lang="en-AU" dirty="0">
                <a:latin typeface="Calibri Light" panose="020F0302020204030204" pitchFamily="34" charset="0"/>
                <a:cs typeface="Calibri Light" panose="020F0302020204030204" pitchFamily="34" charset="0"/>
              </a:rPr>
              <a:t>Amiodarone 5mg/kg (max 300mg) in 20mLs of 5% glucose</a:t>
            </a:r>
          </a:p>
          <a:p>
            <a:pPr lvl="1"/>
            <a:r>
              <a:rPr lang="en-AU" dirty="0">
                <a:latin typeface="Calibri Light" panose="020F0302020204030204" pitchFamily="34" charset="0"/>
                <a:cs typeface="Calibri Light" panose="020F0302020204030204" pitchFamily="34" charset="0"/>
              </a:rPr>
              <a:t>Magnesium (for torsades) 0.1- 0.2mmol/kg</a:t>
            </a:r>
          </a:p>
          <a:p>
            <a:pPr lvl="1"/>
            <a:r>
              <a:rPr lang="en-AU" dirty="0">
                <a:latin typeface="Calibri Light" panose="020F0302020204030204" pitchFamily="34" charset="0"/>
                <a:cs typeface="Calibri Light" panose="020F0302020204030204" pitchFamily="34" charset="0"/>
              </a:rPr>
              <a:t>Reversible causes</a:t>
            </a:r>
          </a:p>
          <a:p>
            <a:pPr lvl="2"/>
            <a:r>
              <a:rPr lang="en-AU" dirty="0">
                <a:latin typeface="Calibri Light" panose="020F0302020204030204" pitchFamily="34" charset="0"/>
                <a:cs typeface="Calibri Light" panose="020F0302020204030204" pitchFamily="34" charset="0"/>
              </a:rPr>
              <a:t>Hypovolaemia - 0.9% Na Chloride 10-20mL/kg</a:t>
            </a:r>
          </a:p>
          <a:p>
            <a:pPr lvl="2"/>
            <a:r>
              <a:rPr lang="en-AU" dirty="0">
                <a:latin typeface="Calibri Light" panose="020F0302020204030204" pitchFamily="34" charset="0"/>
                <a:cs typeface="Calibri Light" panose="020F0302020204030204" pitchFamily="34" charset="0"/>
              </a:rPr>
              <a:t>LA toxicity – Intralipid 1.5mL/kg over 1min, then Infusion 15mL/kg/hr +/- additional bolus (max 12mL/kg)</a:t>
            </a:r>
          </a:p>
          <a:p>
            <a:pPr lvl="2"/>
            <a:r>
              <a:rPr lang="en-AU" dirty="0">
                <a:latin typeface="Calibri Light" panose="020F0302020204030204" pitchFamily="34" charset="0"/>
                <a:cs typeface="Calibri Light" panose="020F0302020204030204" pitchFamily="34" charset="0"/>
              </a:rPr>
              <a:t>Narcosis - Naloxone 10mcg/kg (max 200-800microg)</a:t>
            </a:r>
          </a:p>
          <a:p>
            <a:pPr lvl="2"/>
            <a:r>
              <a:rPr lang="en-AU" dirty="0">
                <a:latin typeface="Calibri Light" panose="020F0302020204030204" pitchFamily="34" charset="0"/>
                <a:cs typeface="Calibri Light" panose="020F0302020204030204" pitchFamily="34" charset="0"/>
              </a:rPr>
              <a:t>Hypoglycaemia – 10% Glucose 2mL/kg</a:t>
            </a:r>
          </a:p>
          <a:p>
            <a:pPr lvl="2"/>
            <a:r>
              <a:rPr lang="en-AU" dirty="0">
                <a:latin typeface="Calibri Light" panose="020F0302020204030204" pitchFamily="34" charset="0"/>
                <a:cs typeface="Calibri Light" panose="020F0302020204030204" pitchFamily="34" charset="0"/>
              </a:rPr>
              <a:t>TCA overdose – NaHCO3 1mmol/kg</a:t>
            </a:r>
          </a:p>
          <a:p>
            <a:pPr lvl="2"/>
            <a:r>
              <a:rPr lang="en-AU" dirty="0">
                <a:latin typeface="Calibri Light" panose="020F0302020204030204" pitchFamily="34" charset="0"/>
                <a:cs typeface="Calibri Light" panose="020F0302020204030204" pitchFamily="34" charset="0"/>
              </a:rPr>
              <a:t>Hyperkalaemia – 10% </a:t>
            </a:r>
            <a:r>
              <a:rPr lang="en-AU" dirty="0" err="1">
                <a:latin typeface="Calibri Light" panose="020F0302020204030204" pitchFamily="34" charset="0"/>
                <a:cs typeface="Calibri Light" panose="020F0302020204030204" pitchFamily="34" charset="0"/>
              </a:rPr>
              <a:t>CaCl</a:t>
            </a:r>
            <a:r>
              <a:rPr lang="en-AU" dirty="0">
                <a:latin typeface="Calibri Light" panose="020F0302020204030204" pitchFamily="34" charset="0"/>
                <a:cs typeface="Calibri Light" panose="020F0302020204030204" pitchFamily="34" charset="0"/>
              </a:rPr>
              <a:t> 0.2mL/kg, insulin infusion 0.1unit/kg + 10% glucose 5mL/kg, Nebulised salbutamol 2.5-5mg </a:t>
            </a:r>
          </a:p>
          <a:p>
            <a:pPr marL="914400" lvl="2" indent="0">
              <a:buNone/>
            </a:pPr>
            <a:endParaRPr lang="en-AU" dirty="0">
              <a:latin typeface="Calibri Light" panose="020F0302020204030204" pitchFamily="34" charset="0"/>
              <a:cs typeface="Calibri Light" panose="020F0302020204030204" pitchFamily="34" charset="0"/>
            </a:endParaRPr>
          </a:p>
          <a:p>
            <a:pPr lvl="2"/>
            <a:endParaRPr lang="en-AU" dirty="0">
              <a:latin typeface="Calibri Light" panose="020F0302020204030204" pitchFamily="34" charset="0"/>
              <a:cs typeface="Calibri Light" panose="020F0302020204030204" pitchFamily="34" charset="0"/>
            </a:endParaRPr>
          </a:p>
          <a:p>
            <a:endParaRPr lang="en-AU"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6669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4A1FA-AD66-FA96-35A8-608A4A59BD7C}"/>
              </a:ext>
            </a:extLst>
          </p:cNvPr>
          <p:cNvSpPr>
            <a:spLocks noGrp="1"/>
          </p:cNvSpPr>
          <p:nvPr>
            <p:ph type="title"/>
          </p:nvPr>
        </p:nvSpPr>
        <p:spPr/>
        <p:txBody>
          <a:bodyPr>
            <a:normAutofit/>
          </a:bodyPr>
          <a:lstStyle/>
          <a:p>
            <a:r>
              <a:rPr lang="en-AU" sz="3600" dirty="0">
                <a:latin typeface="Calibri Light" panose="020F0302020204030204" pitchFamily="34" charset="0"/>
                <a:cs typeface="Calibri Light" panose="020F0302020204030204" pitchFamily="34" charset="0"/>
              </a:rPr>
              <a:t>Differences between Paediatric &amp; Adult ALS</a:t>
            </a:r>
          </a:p>
        </p:txBody>
      </p:sp>
      <p:sp>
        <p:nvSpPr>
          <p:cNvPr id="3" name="Content Placeholder 2">
            <a:extLst>
              <a:ext uri="{FF2B5EF4-FFF2-40B4-BE49-F238E27FC236}">
                <a16:creationId xmlns:a16="http://schemas.microsoft.com/office/drawing/2014/main" id="{990A0A23-25DC-1364-9A62-9F704EC926EA}"/>
              </a:ext>
            </a:extLst>
          </p:cNvPr>
          <p:cNvSpPr>
            <a:spLocks noGrp="1"/>
          </p:cNvSpPr>
          <p:nvPr>
            <p:ph idx="1"/>
          </p:nvPr>
        </p:nvSpPr>
        <p:spPr/>
        <p:txBody>
          <a:bodyPr/>
          <a:lstStyle/>
          <a:p>
            <a:r>
              <a:rPr lang="en-AU" dirty="0">
                <a:latin typeface="Calibri Light" panose="020F0302020204030204" pitchFamily="34" charset="0"/>
                <a:cs typeface="Calibri Light" panose="020F0302020204030204" pitchFamily="34" charset="0"/>
              </a:rPr>
              <a:t>Defibrillation </a:t>
            </a:r>
          </a:p>
          <a:p>
            <a:pPr lvl="1"/>
            <a:r>
              <a:rPr lang="en-AU" dirty="0">
                <a:latin typeface="Calibri Light" panose="020F0302020204030204" pitchFamily="34" charset="0"/>
                <a:cs typeface="Calibri Light" panose="020F0302020204030204" pitchFamily="34" charset="0"/>
              </a:rPr>
              <a:t>4J/kg – choose the closet level to the dose</a:t>
            </a:r>
          </a:p>
          <a:p>
            <a:pPr lvl="1"/>
            <a:r>
              <a:rPr lang="en-AU" dirty="0">
                <a:latin typeface="Calibri Light" panose="020F0302020204030204" pitchFamily="34" charset="0"/>
                <a:cs typeface="Calibri Light" panose="020F0302020204030204" pitchFamily="34" charset="0"/>
              </a:rPr>
              <a:t>Pad positioning/size – Manual, AED</a:t>
            </a:r>
          </a:p>
          <a:p>
            <a:pPr marL="457200" lvl="1" indent="0">
              <a:buNone/>
            </a:pPr>
            <a:endParaRPr lang="en-AU" dirty="0">
              <a:latin typeface="Calibri Light" panose="020F0302020204030204" pitchFamily="34" charset="0"/>
              <a:cs typeface="Calibri Light" panose="020F0302020204030204" pitchFamily="34" charset="0"/>
            </a:endParaRPr>
          </a:p>
          <a:p>
            <a:r>
              <a:rPr lang="en-AU" dirty="0">
                <a:latin typeface="Calibri Light" panose="020F0302020204030204" pitchFamily="34" charset="0"/>
                <a:cs typeface="Calibri Light" panose="020F0302020204030204" pitchFamily="34" charset="0"/>
              </a:rPr>
              <a:t>Family presence </a:t>
            </a:r>
          </a:p>
          <a:p>
            <a:endParaRPr lang="en-AU" dirty="0"/>
          </a:p>
        </p:txBody>
      </p:sp>
      <p:pic>
        <p:nvPicPr>
          <p:cNvPr id="4" name="Picture 3">
            <a:extLst>
              <a:ext uri="{FF2B5EF4-FFF2-40B4-BE49-F238E27FC236}">
                <a16:creationId xmlns:a16="http://schemas.microsoft.com/office/drawing/2014/main" id="{F77FB59D-11BE-67FF-B57B-44DE5FF4A873}"/>
              </a:ext>
            </a:extLst>
          </p:cNvPr>
          <p:cNvPicPr>
            <a:picLocks noChangeAspect="1"/>
          </p:cNvPicPr>
          <p:nvPr/>
        </p:nvPicPr>
        <p:blipFill>
          <a:blip r:embed="rId3"/>
          <a:stretch>
            <a:fillRect/>
          </a:stretch>
        </p:blipFill>
        <p:spPr>
          <a:xfrm>
            <a:off x="7917965" y="2035690"/>
            <a:ext cx="3369646" cy="1801465"/>
          </a:xfrm>
          <a:prstGeom prst="rect">
            <a:avLst/>
          </a:prstGeom>
        </p:spPr>
      </p:pic>
    </p:spTree>
    <p:extLst>
      <p:ext uri="{BB962C8B-B14F-4D97-AF65-F5344CB8AC3E}">
        <p14:creationId xmlns:p14="http://schemas.microsoft.com/office/powerpoint/2010/main" val="244422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CM-ALS">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M-ALS" id="{E20EECD0-576D-F049-92E8-4A1F7788B02C}" vid="{1F31DE1B-8E5E-BE4F-9665-CF53D80CAB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ACM-ALS</Template>
  <TotalTime>20648</TotalTime>
  <Words>1554</Words>
  <Application>Microsoft Macintosh PowerPoint</Application>
  <PresentationFormat>Widescreen</PresentationFormat>
  <Paragraphs>101</Paragraphs>
  <Slides>10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Calibri Light</vt:lpstr>
      <vt:lpstr>Poppins</vt:lpstr>
      <vt:lpstr>ACM-ALS</vt:lpstr>
      <vt:lpstr>Paediatric Advanced Life Support Workshop November 2024</vt:lpstr>
      <vt:lpstr>PowerPoint Presentation</vt:lpstr>
      <vt:lpstr>PowerPoint Presentation</vt:lpstr>
      <vt:lpstr>Differences between Paediatric &amp; Adult Arrest</vt:lpstr>
      <vt:lpstr>When to use which algorithm?</vt:lpstr>
      <vt:lpstr>Differences between Paediatric &amp; Adult Life Support</vt:lpstr>
      <vt:lpstr>Differences between Paediatric &amp; Adult ALS</vt:lpstr>
      <vt:lpstr>Differences between Paediatric &amp; Adult ALS</vt:lpstr>
      <vt:lpstr>Differences between Paediatric &amp; Adult ALS</vt:lpstr>
      <vt:lpstr>Paediatric ALS Scenario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Paediatric Advanced Life Support Workshop</dc:title>
  <dc:creator>Rebecca Zhao</dc:creator>
  <cp:lastModifiedBy>Moon Hae Raphael Pyo</cp:lastModifiedBy>
  <cp:revision>12</cp:revision>
  <dcterms:created xsi:type="dcterms:W3CDTF">2024-11-04T03:14:33Z</dcterms:created>
  <dcterms:modified xsi:type="dcterms:W3CDTF">2024-11-27T10:41:24Z</dcterms:modified>
</cp:coreProperties>
</file>